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8" r:id="rId7"/>
    <p:sldId id="269" r:id="rId8"/>
    <p:sldId id="258" r:id="rId9"/>
    <p:sldId id="270" r:id="rId10"/>
    <p:sldId id="271" r:id="rId11"/>
    <p:sldId id="260" r:id="rId12"/>
    <p:sldId id="272" r:id="rId13"/>
    <p:sldId id="273" r:id="rId14"/>
    <p:sldId id="259" r:id="rId15"/>
    <p:sldId id="275" r:id="rId16"/>
    <p:sldId id="274" r:id="rId17"/>
    <p:sldId id="261" r:id="rId18"/>
    <p:sldId id="262" r:id="rId19"/>
    <p:sldId id="263" r:id="rId20"/>
    <p:sldId id="264" r:id="rId21"/>
    <p:sldId id="265" r:id="rId22"/>
    <p:sldId id="266" r:id="rId23"/>
    <p:sldId id="267"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15366-CAA7-4997-B45A-9141C3A58A86}" v="248" dt="2024-04-14T20:18:50.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5" d="100"/>
          <a:sy n="45" d="100"/>
        </p:scale>
        <p:origin x="1496"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D8435-0DFB-4EAF-8B69-AB85B8C8D33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EB47CB0-F216-4CDA-882B-974BBB98CF86}">
      <dgm:prSet phldrT="[Text]" custT="1"/>
      <dgm:spPr/>
      <dgm:t>
        <a:bodyPr/>
        <a:lstStyle/>
        <a:p>
          <a:r>
            <a:rPr lang="en-GB" sz="1600" dirty="0"/>
            <a:t>Create a sense of belonging to a cohesive community called Stoke Mandeville</a:t>
          </a:r>
        </a:p>
      </dgm:t>
    </dgm:pt>
    <dgm:pt modelId="{39BFDC43-EF67-4EE1-A604-0E7B5CF3A61D}" type="parTrans" cxnId="{FE30A993-898D-4D08-9AED-5D4E278BA7F5}">
      <dgm:prSet/>
      <dgm:spPr/>
      <dgm:t>
        <a:bodyPr/>
        <a:lstStyle/>
        <a:p>
          <a:endParaRPr lang="en-GB"/>
        </a:p>
      </dgm:t>
    </dgm:pt>
    <dgm:pt modelId="{B195B05B-877C-4176-BF74-4741D253384F}" type="sibTrans" cxnId="{FE30A993-898D-4D08-9AED-5D4E278BA7F5}">
      <dgm:prSet/>
      <dgm:spPr/>
      <dgm:t>
        <a:bodyPr/>
        <a:lstStyle/>
        <a:p>
          <a:endParaRPr lang="en-GB"/>
        </a:p>
      </dgm:t>
    </dgm:pt>
    <dgm:pt modelId="{37DDF542-49C6-4A87-B7E6-AE20604A4C28}">
      <dgm:prSet phldrT="[Text]" custT="1"/>
      <dgm:spPr/>
      <dgm:t>
        <a:bodyPr/>
        <a:lstStyle/>
        <a:p>
          <a:r>
            <a:rPr lang="en-GB" sz="1600" dirty="0"/>
            <a:t>Take a proactive approach to leading and building a community of all ages</a:t>
          </a:r>
        </a:p>
      </dgm:t>
    </dgm:pt>
    <dgm:pt modelId="{C5502F96-708A-4297-99E1-F0ADFE7E8687}" type="parTrans" cxnId="{B931EE66-CF75-4EFA-A7A9-B26B355DB6A3}">
      <dgm:prSet/>
      <dgm:spPr/>
      <dgm:t>
        <a:bodyPr/>
        <a:lstStyle/>
        <a:p>
          <a:endParaRPr lang="en-GB"/>
        </a:p>
      </dgm:t>
    </dgm:pt>
    <dgm:pt modelId="{AE429400-2011-41EB-9374-6183F3CCB287}" type="sibTrans" cxnId="{B931EE66-CF75-4EFA-A7A9-B26B355DB6A3}">
      <dgm:prSet/>
      <dgm:spPr/>
      <dgm:t>
        <a:bodyPr/>
        <a:lstStyle/>
        <a:p>
          <a:r>
            <a:rPr lang="en-GB" dirty="0"/>
            <a:t>Look at ways the PC can improve the physical and mental health and wellbeing of residents of all ages</a:t>
          </a:r>
        </a:p>
      </dgm:t>
    </dgm:pt>
    <dgm:pt modelId="{8819EE6E-F128-44D6-BD7C-96F732B80536}">
      <dgm:prSet phldrT="[Text]" custT="1"/>
      <dgm:spPr/>
      <dgm:t>
        <a:bodyPr/>
        <a:lstStyle/>
        <a:p>
          <a:r>
            <a:rPr lang="en-GB" sz="1600" b="1" dirty="0"/>
            <a:t>Approach:</a:t>
          </a:r>
        </a:p>
      </dgm:t>
    </dgm:pt>
    <dgm:pt modelId="{2CDB1EE0-763E-4C93-ACB7-DB98C057F9A4}" type="parTrans" cxnId="{1D6B8E50-717A-46EA-9EB6-C05D99AAEDC3}">
      <dgm:prSet/>
      <dgm:spPr/>
      <dgm:t>
        <a:bodyPr/>
        <a:lstStyle/>
        <a:p>
          <a:endParaRPr lang="en-GB"/>
        </a:p>
      </dgm:t>
    </dgm:pt>
    <dgm:pt modelId="{3D290CCA-4D1B-49BD-94CE-037D41873E8C}" type="sibTrans" cxnId="{1D6B8E50-717A-46EA-9EB6-C05D99AAEDC3}">
      <dgm:prSet/>
      <dgm:spPr/>
      <dgm:t>
        <a:bodyPr/>
        <a:lstStyle/>
        <a:p>
          <a:endParaRPr lang="en-GB"/>
        </a:p>
      </dgm:t>
    </dgm:pt>
    <dgm:pt modelId="{4BC783A9-2A7E-4C9F-9209-1C431C13AA62}">
      <dgm:prSet phldrT="[Text]" custT="1"/>
      <dgm:spPr/>
      <dgm:t>
        <a:bodyPr/>
        <a:lstStyle/>
        <a:p>
          <a:r>
            <a:rPr lang="en-GB" sz="1600" dirty="0"/>
            <a:t>In participation with other organisations and professionals</a:t>
          </a:r>
        </a:p>
      </dgm:t>
    </dgm:pt>
    <dgm:pt modelId="{9C3EA966-C809-4E2C-8382-39DB778CB8F8}" type="parTrans" cxnId="{415FE0E7-19DD-4661-951C-BCFDD96F88FB}">
      <dgm:prSet/>
      <dgm:spPr/>
      <dgm:t>
        <a:bodyPr/>
        <a:lstStyle/>
        <a:p>
          <a:endParaRPr lang="en-GB"/>
        </a:p>
      </dgm:t>
    </dgm:pt>
    <dgm:pt modelId="{7EFDEBBE-9A9C-4A04-99EB-03A6D76A3537}" type="sibTrans" cxnId="{415FE0E7-19DD-4661-951C-BCFDD96F88FB}">
      <dgm:prSet/>
      <dgm:spPr/>
      <dgm:t>
        <a:bodyPr/>
        <a:lstStyle/>
        <a:p>
          <a:endParaRPr lang="en-GB"/>
        </a:p>
      </dgm:t>
    </dgm:pt>
    <dgm:pt modelId="{35208D8C-B614-4D5F-A02C-311EBC38D5B8}" type="pres">
      <dgm:prSet presAssocID="{7DBD8435-0DFB-4EAF-8B69-AB85B8C8D33B}" presName="Name0" presStyleCnt="0">
        <dgm:presLayoutVars>
          <dgm:chMax/>
          <dgm:chPref/>
          <dgm:dir/>
          <dgm:animLvl val="lvl"/>
        </dgm:presLayoutVars>
      </dgm:prSet>
      <dgm:spPr/>
    </dgm:pt>
    <dgm:pt modelId="{B0BD06F2-0046-4131-9528-0380D7D02548}" type="pres">
      <dgm:prSet presAssocID="{FEB47CB0-F216-4CDA-882B-974BBB98CF86}" presName="composite" presStyleCnt="0"/>
      <dgm:spPr/>
    </dgm:pt>
    <dgm:pt modelId="{271CD44A-6F63-4D56-8E0D-4468E69EA3B9}" type="pres">
      <dgm:prSet presAssocID="{FEB47CB0-F216-4CDA-882B-974BBB98CF86}" presName="Parent1" presStyleLbl="node1" presStyleIdx="0" presStyleCnt="4" custScaleX="106858" custLinFactNeighborX="9576" custLinFactNeighborY="738">
        <dgm:presLayoutVars>
          <dgm:chMax val="1"/>
          <dgm:chPref val="1"/>
          <dgm:bulletEnabled val="1"/>
        </dgm:presLayoutVars>
      </dgm:prSet>
      <dgm:spPr/>
    </dgm:pt>
    <dgm:pt modelId="{55155D4C-65AF-4CFF-9713-560DEF71293D}" type="pres">
      <dgm:prSet presAssocID="{FEB47CB0-F216-4CDA-882B-974BBB98CF86}" presName="Childtext1" presStyleLbl="revTx" presStyleIdx="0" presStyleCnt="2">
        <dgm:presLayoutVars>
          <dgm:chMax val="0"/>
          <dgm:chPref val="0"/>
          <dgm:bulletEnabled val="1"/>
        </dgm:presLayoutVars>
      </dgm:prSet>
      <dgm:spPr/>
    </dgm:pt>
    <dgm:pt modelId="{FE66C408-A3AC-43C4-95A8-3C0CBD5B172E}" type="pres">
      <dgm:prSet presAssocID="{FEB47CB0-F216-4CDA-882B-974BBB98CF86}" presName="BalanceSpacing" presStyleCnt="0"/>
      <dgm:spPr/>
    </dgm:pt>
    <dgm:pt modelId="{5FAD44C2-2819-44A1-94FB-55D2A95CA836}" type="pres">
      <dgm:prSet presAssocID="{FEB47CB0-F216-4CDA-882B-974BBB98CF86}" presName="BalanceSpacing1" presStyleCnt="0"/>
      <dgm:spPr/>
    </dgm:pt>
    <dgm:pt modelId="{5503CC9B-76ED-4322-A879-69E226FC6C97}" type="pres">
      <dgm:prSet presAssocID="{B195B05B-877C-4176-BF74-4741D253384F}" presName="Accent1Text" presStyleLbl="node1" presStyleIdx="1" presStyleCnt="4"/>
      <dgm:spPr/>
    </dgm:pt>
    <dgm:pt modelId="{7D59D699-9CEB-452D-BB06-C184FFCC721C}" type="pres">
      <dgm:prSet presAssocID="{B195B05B-877C-4176-BF74-4741D253384F}" presName="spaceBetweenRectangles" presStyleCnt="0"/>
      <dgm:spPr/>
    </dgm:pt>
    <dgm:pt modelId="{C1021D58-9C90-499C-B08F-CE6A674E8302}" type="pres">
      <dgm:prSet presAssocID="{37DDF542-49C6-4A87-B7E6-AE20604A4C28}" presName="composite" presStyleCnt="0"/>
      <dgm:spPr/>
    </dgm:pt>
    <dgm:pt modelId="{E8C020A2-417C-497F-A545-35064DBA5D3D}" type="pres">
      <dgm:prSet presAssocID="{37DDF542-49C6-4A87-B7E6-AE20604A4C28}" presName="Parent1" presStyleLbl="node1" presStyleIdx="2" presStyleCnt="4" custScaleX="111654" custLinFactNeighborX="2616" custLinFactNeighborY="-2318">
        <dgm:presLayoutVars>
          <dgm:chMax val="1"/>
          <dgm:chPref val="1"/>
          <dgm:bulletEnabled val="1"/>
        </dgm:presLayoutVars>
      </dgm:prSet>
      <dgm:spPr/>
    </dgm:pt>
    <dgm:pt modelId="{4E8BE864-3374-4E4B-8D50-548D6C5C452D}" type="pres">
      <dgm:prSet presAssocID="{37DDF542-49C6-4A87-B7E6-AE20604A4C28}" presName="Childtext1" presStyleLbl="revTx" presStyleIdx="1" presStyleCnt="2">
        <dgm:presLayoutVars>
          <dgm:chMax val="0"/>
          <dgm:chPref val="0"/>
          <dgm:bulletEnabled val="1"/>
        </dgm:presLayoutVars>
      </dgm:prSet>
      <dgm:spPr/>
    </dgm:pt>
    <dgm:pt modelId="{2AA1BD45-1779-4F5F-B9F7-F2449BFD0786}" type="pres">
      <dgm:prSet presAssocID="{37DDF542-49C6-4A87-B7E6-AE20604A4C28}" presName="BalanceSpacing" presStyleCnt="0"/>
      <dgm:spPr/>
    </dgm:pt>
    <dgm:pt modelId="{064DF783-C08D-476F-A4D6-9DF5288C0F45}" type="pres">
      <dgm:prSet presAssocID="{37DDF542-49C6-4A87-B7E6-AE20604A4C28}" presName="BalanceSpacing1" presStyleCnt="0"/>
      <dgm:spPr/>
    </dgm:pt>
    <dgm:pt modelId="{65A51E09-0CC0-4FEF-9BEF-4D90BB355E9D}" type="pres">
      <dgm:prSet presAssocID="{AE429400-2011-41EB-9374-6183F3CCB287}" presName="Accent1Text" presStyleLbl="node1" presStyleIdx="3" presStyleCnt="4" custScaleX="108606" custLinFactNeighborX="14836" custLinFactNeighborY="-2523"/>
      <dgm:spPr/>
    </dgm:pt>
  </dgm:ptLst>
  <dgm:cxnLst>
    <dgm:cxn modelId="{A4C08F31-E1BF-4012-9628-73495477A5C7}" type="presOf" srcId="{4BC783A9-2A7E-4C9F-9209-1C431C13AA62}" destId="{4E8BE864-3374-4E4B-8D50-548D6C5C452D}" srcOrd="0" destOrd="1" presId="urn:microsoft.com/office/officeart/2008/layout/AlternatingHexagons"/>
    <dgm:cxn modelId="{9E992F3F-E922-44BB-A18C-B639B64D27A6}" type="presOf" srcId="{AE429400-2011-41EB-9374-6183F3CCB287}" destId="{65A51E09-0CC0-4FEF-9BEF-4D90BB355E9D}" srcOrd="0" destOrd="0" presId="urn:microsoft.com/office/officeart/2008/layout/AlternatingHexagons"/>
    <dgm:cxn modelId="{0E131F61-DBE1-4C43-9444-8F0D9B18AE33}" type="presOf" srcId="{37DDF542-49C6-4A87-B7E6-AE20604A4C28}" destId="{E8C020A2-417C-497F-A545-35064DBA5D3D}" srcOrd="0" destOrd="0" presId="urn:microsoft.com/office/officeart/2008/layout/AlternatingHexagons"/>
    <dgm:cxn modelId="{B931EE66-CF75-4EFA-A7A9-B26B355DB6A3}" srcId="{7DBD8435-0DFB-4EAF-8B69-AB85B8C8D33B}" destId="{37DDF542-49C6-4A87-B7E6-AE20604A4C28}" srcOrd="1" destOrd="0" parTransId="{C5502F96-708A-4297-99E1-F0ADFE7E8687}" sibTransId="{AE429400-2011-41EB-9374-6183F3CCB287}"/>
    <dgm:cxn modelId="{1D6B8E50-717A-46EA-9EB6-C05D99AAEDC3}" srcId="{37DDF542-49C6-4A87-B7E6-AE20604A4C28}" destId="{8819EE6E-F128-44D6-BD7C-96F732B80536}" srcOrd="0" destOrd="0" parTransId="{2CDB1EE0-763E-4C93-ACB7-DB98C057F9A4}" sibTransId="{3D290CCA-4D1B-49BD-94CE-037D41873E8C}"/>
    <dgm:cxn modelId="{EC413473-8FAF-446B-9115-A51CC5FFB162}" type="presOf" srcId="{7DBD8435-0DFB-4EAF-8B69-AB85B8C8D33B}" destId="{35208D8C-B614-4D5F-A02C-311EBC38D5B8}" srcOrd="0" destOrd="0" presId="urn:microsoft.com/office/officeart/2008/layout/AlternatingHexagons"/>
    <dgm:cxn modelId="{82BEC553-8F34-4167-A678-64E8009086B7}" type="presOf" srcId="{FEB47CB0-F216-4CDA-882B-974BBB98CF86}" destId="{271CD44A-6F63-4D56-8E0D-4468E69EA3B9}" srcOrd="0" destOrd="0" presId="urn:microsoft.com/office/officeart/2008/layout/AlternatingHexagons"/>
    <dgm:cxn modelId="{FE30A993-898D-4D08-9AED-5D4E278BA7F5}" srcId="{7DBD8435-0DFB-4EAF-8B69-AB85B8C8D33B}" destId="{FEB47CB0-F216-4CDA-882B-974BBB98CF86}" srcOrd="0" destOrd="0" parTransId="{39BFDC43-EF67-4EE1-A604-0E7B5CF3A61D}" sibTransId="{B195B05B-877C-4176-BF74-4741D253384F}"/>
    <dgm:cxn modelId="{6BFCEFC4-1B5B-43E1-B7FE-5920653A4955}" type="presOf" srcId="{B195B05B-877C-4176-BF74-4741D253384F}" destId="{5503CC9B-76ED-4322-A879-69E226FC6C97}" srcOrd="0" destOrd="0" presId="urn:microsoft.com/office/officeart/2008/layout/AlternatingHexagons"/>
    <dgm:cxn modelId="{415FE0E7-19DD-4661-951C-BCFDD96F88FB}" srcId="{37DDF542-49C6-4A87-B7E6-AE20604A4C28}" destId="{4BC783A9-2A7E-4C9F-9209-1C431C13AA62}" srcOrd="1" destOrd="0" parTransId="{9C3EA966-C809-4E2C-8382-39DB778CB8F8}" sibTransId="{7EFDEBBE-9A9C-4A04-99EB-03A6D76A3537}"/>
    <dgm:cxn modelId="{7034B9F9-2C74-4E64-B20A-39125D1B4399}" type="presOf" srcId="{8819EE6E-F128-44D6-BD7C-96F732B80536}" destId="{4E8BE864-3374-4E4B-8D50-548D6C5C452D}" srcOrd="0" destOrd="0" presId="urn:microsoft.com/office/officeart/2008/layout/AlternatingHexagons"/>
    <dgm:cxn modelId="{85F916D2-A46D-4DCA-80D4-6E490371EAA1}" type="presParOf" srcId="{35208D8C-B614-4D5F-A02C-311EBC38D5B8}" destId="{B0BD06F2-0046-4131-9528-0380D7D02548}" srcOrd="0" destOrd="0" presId="urn:microsoft.com/office/officeart/2008/layout/AlternatingHexagons"/>
    <dgm:cxn modelId="{4D523838-C1F1-46F7-B6AE-D15EBFD3FEFE}" type="presParOf" srcId="{B0BD06F2-0046-4131-9528-0380D7D02548}" destId="{271CD44A-6F63-4D56-8E0D-4468E69EA3B9}" srcOrd="0" destOrd="0" presId="urn:microsoft.com/office/officeart/2008/layout/AlternatingHexagons"/>
    <dgm:cxn modelId="{0E310B38-20D7-4AD9-AE25-CE55D86D47B4}" type="presParOf" srcId="{B0BD06F2-0046-4131-9528-0380D7D02548}" destId="{55155D4C-65AF-4CFF-9713-560DEF71293D}" srcOrd="1" destOrd="0" presId="urn:microsoft.com/office/officeart/2008/layout/AlternatingHexagons"/>
    <dgm:cxn modelId="{AA6AD604-201E-4432-BA5B-333A35AC81A5}" type="presParOf" srcId="{B0BD06F2-0046-4131-9528-0380D7D02548}" destId="{FE66C408-A3AC-43C4-95A8-3C0CBD5B172E}" srcOrd="2" destOrd="0" presId="urn:microsoft.com/office/officeart/2008/layout/AlternatingHexagons"/>
    <dgm:cxn modelId="{FF20E3FD-7ED4-4260-B096-46C29748E2E5}" type="presParOf" srcId="{B0BD06F2-0046-4131-9528-0380D7D02548}" destId="{5FAD44C2-2819-44A1-94FB-55D2A95CA836}" srcOrd="3" destOrd="0" presId="urn:microsoft.com/office/officeart/2008/layout/AlternatingHexagons"/>
    <dgm:cxn modelId="{F5BA97E5-9615-4894-9671-646F46AE73A6}" type="presParOf" srcId="{B0BD06F2-0046-4131-9528-0380D7D02548}" destId="{5503CC9B-76ED-4322-A879-69E226FC6C97}" srcOrd="4" destOrd="0" presId="urn:microsoft.com/office/officeart/2008/layout/AlternatingHexagons"/>
    <dgm:cxn modelId="{82C54A86-9DCF-4EDE-AEFB-69A619069E1B}" type="presParOf" srcId="{35208D8C-B614-4D5F-A02C-311EBC38D5B8}" destId="{7D59D699-9CEB-452D-BB06-C184FFCC721C}" srcOrd="1" destOrd="0" presId="urn:microsoft.com/office/officeart/2008/layout/AlternatingHexagons"/>
    <dgm:cxn modelId="{3FF6A539-6005-4A72-B2E2-569D5421832F}" type="presParOf" srcId="{35208D8C-B614-4D5F-A02C-311EBC38D5B8}" destId="{C1021D58-9C90-499C-B08F-CE6A674E8302}" srcOrd="2" destOrd="0" presId="urn:microsoft.com/office/officeart/2008/layout/AlternatingHexagons"/>
    <dgm:cxn modelId="{EBD0FB2D-DF2C-4338-85A5-5391F79CA5B6}" type="presParOf" srcId="{C1021D58-9C90-499C-B08F-CE6A674E8302}" destId="{E8C020A2-417C-497F-A545-35064DBA5D3D}" srcOrd="0" destOrd="0" presId="urn:microsoft.com/office/officeart/2008/layout/AlternatingHexagons"/>
    <dgm:cxn modelId="{F16D96B7-8D80-4700-8C4C-E4521481E1CF}" type="presParOf" srcId="{C1021D58-9C90-499C-B08F-CE6A674E8302}" destId="{4E8BE864-3374-4E4B-8D50-548D6C5C452D}" srcOrd="1" destOrd="0" presId="urn:microsoft.com/office/officeart/2008/layout/AlternatingHexagons"/>
    <dgm:cxn modelId="{0476DC06-AD0B-434E-AF6C-1FE9273AC4B5}" type="presParOf" srcId="{C1021D58-9C90-499C-B08F-CE6A674E8302}" destId="{2AA1BD45-1779-4F5F-B9F7-F2449BFD0786}" srcOrd="2" destOrd="0" presId="urn:microsoft.com/office/officeart/2008/layout/AlternatingHexagons"/>
    <dgm:cxn modelId="{FACA5A3E-424B-49AD-BE7E-1180C8401FF5}" type="presParOf" srcId="{C1021D58-9C90-499C-B08F-CE6A674E8302}" destId="{064DF783-C08D-476F-A4D6-9DF5288C0F45}" srcOrd="3" destOrd="0" presId="urn:microsoft.com/office/officeart/2008/layout/AlternatingHexagons"/>
    <dgm:cxn modelId="{7DB789C4-4C8A-436F-BEC7-C0F540832F4E}" type="presParOf" srcId="{C1021D58-9C90-499C-B08F-CE6A674E8302}" destId="{65A51E09-0CC0-4FEF-9BEF-4D90BB355E9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BD8435-0DFB-4EAF-8B69-AB85B8C8D33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97C1BC69-B452-4CFF-88E4-3CA7BAF5ECD6}">
      <dgm:prSet phldrT="[Text]" custT="1"/>
      <dgm:spPr/>
      <dgm:t>
        <a:bodyPr/>
        <a:lstStyle/>
        <a:p>
          <a:pPr>
            <a:buNone/>
          </a:pPr>
          <a:r>
            <a:rPr lang="en-GB" sz="1600" b="1" dirty="0"/>
            <a:t>Our Values:</a:t>
          </a:r>
        </a:p>
        <a:p>
          <a:pPr>
            <a:buFont typeface="Arial" panose="020B0604020202020204" pitchFamily="34" charset="0"/>
            <a:buChar char="•"/>
          </a:pPr>
          <a:r>
            <a:rPr lang="en-GB" sz="1600" dirty="0"/>
            <a:t>- Approachable               - Transparent                  - Inclusive                                    - Supportive</a:t>
          </a:r>
        </a:p>
      </dgm:t>
    </dgm:pt>
    <dgm:pt modelId="{01AF3BEF-D4AA-4A88-AB6D-1B659C4093B2}" type="parTrans" cxnId="{8EB6C2DE-A449-45B0-84BE-802A1191DA37}">
      <dgm:prSet/>
      <dgm:spPr/>
      <dgm:t>
        <a:bodyPr/>
        <a:lstStyle/>
        <a:p>
          <a:endParaRPr lang="en-GB"/>
        </a:p>
      </dgm:t>
    </dgm:pt>
    <dgm:pt modelId="{2525A0B8-6294-4551-9B99-F51D5AD2F521}" type="sibTrans" cxnId="{8EB6C2DE-A449-45B0-84BE-802A1191DA37}">
      <dgm:prSet/>
      <dgm:spPr/>
      <dgm:t>
        <a:bodyPr/>
        <a:lstStyle/>
        <a:p>
          <a:endParaRPr lang="en-GB"/>
        </a:p>
      </dgm:t>
    </dgm:pt>
    <dgm:pt modelId="{37DDF542-49C6-4A87-B7E6-AE20604A4C28}">
      <dgm:prSet phldrT="[Text]" custT="1"/>
      <dgm:spPr/>
      <dgm:t>
        <a:bodyPr/>
        <a:lstStyle/>
        <a:p>
          <a:r>
            <a:rPr lang="en-GB" sz="1600" dirty="0"/>
            <a:t>Work towards becoming sustainable, low carbon and environmentally friendly</a:t>
          </a:r>
        </a:p>
      </dgm:t>
    </dgm:pt>
    <dgm:pt modelId="{C5502F96-708A-4297-99E1-F0ADFE7E8687}" type="parTrans" cxnId="{B931EE66-CF75-4EFA-A7A9-B26B355DB6A3}">
      <dgm:prSet/>
      <dgm:spPr/>
      <dgm:t>
        <a:bodyPr/>
        <a:lstStyle/>
        <a:p>
          <a:endParaRPr lang="en-GB"/>
        </a:p>
      </dgm:t>
    </dgm:pt>
    <dgm:pt modelId="{AE429400-2011-41EB-9374-6183F3CCB287}" type="sibTrans" cxnId="{B931EE66-CF75-4EFA-A7A9-B26B355DB6A3}">
      <dgm:prSet/>
      <dgm:spPr/>
      <dgm:t>
        <a:bodyPr/>
        <a:lstStyle/>
        <a:p>
          <a:endParaRPr lang="en-GB"/>
        </a:p>
      </dgm:t>
    </dgm:pt>
    <dgm:pt modelId="{660489F0-93D9-4E49-A0C8-1D0C5ECF219B}">
      <dgm:prSet phldrT="[Text]" custT="1"/>
      <dgm:spPr/>
      <dgm:t>
        <a:bodyPr/>
        <a:lstStyle/>
        <a:p>
          <a:r>
            <a:rPr lang="en-GB" sz="1600" dirty="0"/>
            <a:t>Develop accessible, affordable transport links to connect different Wards in the Parish</a:t>
          </a:r>
        </a:p>
      </dgm:t>
    </dgm:pt>
    <dgm:pt modelId="{37E4EA93-FE51-4A2B-AFEF-A8FE6FA799AC}" type="parTrans" cxnId="{8A608605-F270-4E56-8B35-9FA0C23D2A7B}">
      <dgm:prSet/>
      <dgm:spPr/>
      <dgm:t>
        <a:bodyPr/>
        <a:lstStyle/>
        <a:p>
          <a:endParaRPr lang="en-GB"/>
        </a:p>
      </dgm:t>
    </dgm:pt>
    <dgm:pt modelId="{684DD947-FF0B-45BD-8893-E74C76205377}" type="sibTrans" cxnId="{8A608605-F270-4E56-8B35-9FA0C23D2A7B}">
      <dgm:prSet/>
      <dgm:spPr/>
      <dgm:t>
        <a:bodyPr/>
        <a:lstStyle/>
        <a:p>
          <a:endParaRPr lang="en-GB"/>
        </a:p>
      </dgm:t>
    </dgm:pt>
    <dgm:pt modelId="{35208D8C-B614-4D5F-A02C-311EBC38D5B8}" type="pres">
      <dgm:prSet presAssocID="{7DBD8435-0DFB-4EAF-8B69-AB85B8C8D33B}" presName="Name0" presStyleCnt="0">
        <dgm:presLayoutVars>
          <dgm:chMax/>
          <dgm:chPref/>
          <dgm:dir/>
          <dgm:animLvl val="lvl"/>
        </dgm:presLayoutVars>
      </dgm:prSet>
      <dgm:spPr/>
    </dgm:pt>
    <dgm:pt modelId="{47E61843-742C-48BB-A81A-B737570DBD6A}" type="pres">
      <dgm:prSet presAssocID="{660489F0-93D9-4E49-A0C8-1D0C5ECF219B}" presName="composite" presStyleCnt="0"/>
      <dgm:spPr/>
    </dgm:pt>
    <dgm:pt modelId="{840C9DC9-A704-4C60-AABA-D16D09FF9685}" type="pres">
      <dgm:prSet presAssocID="{660489F0-93D9-4E49-A0C8-1D0C5ECF219B}" presName="Parent1" presStyleLbl="node1" presStyleIdx="0" presStyleCnt="4">
        <dgm:presLayoutVars>
          <dgm:chMax val="1"/>
          <dgm:chPref val="1"/>
          <dgm:bulletEnabled val="1"/>
        </dgm:presLayoutVars>
      </dgm:prSet>
      <dgm:spPr/>
    </dgm:pt>
    <dgm:pt modelId="{FD47998D-0B59-4542-8C22-21BA46224148}" type="pres">
      <dgm:prSet presAssocID="{660489F0-93D9-4E49-A0C8-1D0C5ECF219B}" presName="Childtext1" presStyleLbl="revTx" presStyleIdx="0" presStyleCnt="2" custScaleX="73417" custLinFactNeighborX="-9800" custLinFactNeighborY="-4861">
        <dgm:presLayoutVars>
          <dgm:chMax val="0"/>
          <dgm:chPref val="0"/>
          <dgm:bulletEnabled val="1"/>
        </dgm:presLayoutVars>
      </dgm:prSet>
      <dgm:spPr/>
    </dgm:pt>
    <dgm:pt modelId="{A0C85CBB-839A-40DD-936D-17A24F6F9266}" type="pres">
      <dgm:prSet presAssocID="{660489F0-93D9-4E49-A0C8-1D0C5ECF219B}" presName="BalanceSpacing" presStyleCnt="0"/>
      <dgm:spPr/>
    </dgm:pt>
    <dgm:pt modelId="{7A290750-36A4-4E5E-A2B4-1B3CD4D43F0E}" type="pres">
      <dgm:prSet presAssocID="{660489F0-93D9-4E49-A0C8-1D0C5ECF219B}" presName="BalanceSpacing1" presStyleCnt="0"/>
      <dgm:spPr/>
    </dgm:pt>
    <dgm:pt modelId="{C2C50D36-5BF4-43DD-9962-E9820CFFE96F}" type="pres">
      <dgm:prSet presAssocID="{684DD947-FF0B-45BD-8893-E74C76205377}" presName="Accent1Text" presStyleLbl="node1" presStyleIdx="1" presStyleCnt="4" custFlipHor="1" custScaleX="6133" custScaleY="5525" custLinFactX="53277" custLinFactNeighborX="100000" custLinFactNeighborY="85577"/>
      <dgm:spPr/>
    </dgm:pt>
    <dgm:pt modelId="{687EDD10-3C92-4524-927B-B638C83FD766}" type="pres">
      <dgm:prSet presAssocID="{684DD947-FF0B-45BD-8893-E74C76205377}" presName="spaceBetweenRectangles" presStyleCnt="0"/>
      <dgm:spPr/>
    </dgm:pt>
    <dgm:pt modelId="{C1021D58-9C90-499C-B08F-CE6A674E8302}" type="pres">
      <dgm:prSet presAssocID="{37DDF542-49C6-4A87-B7E6-AE20604A4C28}" presName="composite" presStyleCnt="0"/>
      <dgm:spPr/>
    </dgm:pt>
    <dgm:pt modelId="{E8C020A2-417C-497F-A545-35064DBA5D3D}" type="pres">
      <dgm:prSet presAssocID="{37DDF542-49C6-4A87-B7E6-AE20604A4C28}" presName="Parent1" presStyleLbl="node1" presStyleIdx="2" presStyleCnt="4" custScaleX="109464" custLinFactNeighborX="-5028" custLinFactNeighborY="-3401">
        <dgm:presLayoutVars>
          <dgm:chMax val="1"/>
          <dgm:chPref val="1"/>
          <dgm:bulletEnabled val="1"/>
        </dgm:presLayoutVars>
      </dgm:prSet>
      <dgm:spPr/>
    </dgm:pt>
    <dgm:pt modelId="{4E8BE864-3374-4E4B-8D50-548D6C5C452D}" type="pres">
      <dgm:prSet presAssocID="{37DDF542-49C6-4A87-B7E6-AE20604A4C28}" presName="Childtext1" presStyleLbl="revTx" presStyleIdx="1" presStyleCnt="2">
        <dgm:presLayoutVars>
          <dgm:chMax val="0"/>
          <dgm:chPref val="0"/>
          <dgm:bulletEnabled val="1"/>
        </dgm:presLayoutVars>
      </dgm:prSet>
      <dgm:spPr/>
    </dgm:pt>
    <dgm:pt modelId="{2AA1BD45-1779-4F5F-B9F7-F2449BFD0786}" type="pres">
      <dgm:prSet presAssocID="{37DDF542-49C6-4A87-B7E6-AE20604A4C28}" presName="BalanceSpacing" presStyleCnt="0"/>
      <dgm:spPr/>
    </dgm:pt>
    <dgm:pt modelId="{064DF783-C08D-476F-A4D6-9DF5288C0F45}" type="pres">
      <dgm:prSet presAssocID="{37DDF542-49C6-4A87-B7E6-AE20604A4C28}" presName="BalanceSpacing1" presStyleCnt="0"/>
      <dgm:spPr/>
    </dgm:pt>
    <dgm:pt modelId="{65A51E09-0CC0-4FEF-9BEF-4D90BB355E9D}" type="pres">
      <dgm:prSet presAssocID="{AE429400-2011-41EB-9374-6183F3CCB287}" presName="Accent1Text" presStyleLbl="node1" presStyleIdx="3" presStyleCnt="4"/>
      <dgm:spPr/>
    </dgm:pt>
  </dgm:ptLst>
  <dgm:cxnLst>
    <dgm:cxn modelId="{8A608605-F270-4E56-8B35-9FA0C23D2A7B}" srcId="{7DBD8435-0DFB-4EAF-8B69-AB85B8C8D33B}" destId="{660489F0-93D9-4E49-A0C8-1D0C5ECF219B}" srcOrd="0" destOrd="0" parTransId="{37E4EA93-FE51-4A2B-AFEF-A8FE6FA799AC}" sibTransId="{684DD947-FF0B-45BD-8893-E74C76205377}"/>
    <dgm:cxn modelId="{5BFD3213-FBFA-428B-984F-69159D68D4F4}" type="presOf" srcId="{97C1BC69-B452-4CFF-88E4-3CA7BAF5ECD6}" destId="{FD47998D-0B59-4542-8C22-21BA46224148}" srcOrd="0" destOrd="0" presId="urn:microsoft.com/office/officeart/2008/layout/AlternatingHexagons"/>
    <dgm:cxn modelId="{9E992F3F-E922-44BB-A18C-B639B64D27A6}" type="presOf" srcId="{AE429400-2011-41EB-9374-6183F3CCB287}" destId="{65A51E09-0CC0-4FEF-9BEF-4D90BB355E9D}" srcOrd="0" destOrd="0" presId="urn:microsoft.com/office/officeart/2008/layout/AlternatingHexagons"/>
    <dgm:cxn modelId="{0E131F61-DBE1-4C43-9444-8F0D9B18AE33}" type="presOf" srcId="{37DDF542-49C6-4A87-B7E6-AE20604A4C28}" destId="{E8C020A2-417C-497F-A545-35064DBA5D3D}" srcOrd="0" destOrd="0" presId="urn:microsoft.com/office/officeart/2008/layout/AlternatingHexagons"/>
    <dgm:cxn modelId="{B931EE66-CF75-4EFA-A7A9-B26B355DB6A3}" srcId="{7DBD8435-0DFB-4EAF-8B69-AB85B8C8D33B}" destId="{37DDF542-49C6-4A87-B7E6-AE20604A4C28}" srcOrd="1" destOrd="0" parTransId="{C5502F96-708A-4297-99E1-F0ADFE7E8687}" sibTransId="{AE429400-2011-41EB-9374-6183F3CCB287}"/>
    <dgm:cxn modelId="{EC413473-8FAF-446B-9115-A51CC5FFB162}" type="presOf" srcId="{7DBD8435-0DFB-4EAF-8B69-AB85B8C8D33B}" destId="{35208D8C-B614-4D5F-A02C-311EBC38D5B8}" srcOrd="0" destOrd="0" presId="urn:microsoft.com/office/officeart/2008/layout/AlternatingHexagons"/>
    <dgm:cxn modelId="{78977E9C-B012-4D25-A802-6A2F8EF69D49}" type="presOf" srcId="{660489F0-93D9-4E49-A0C8-1D0C5ECF219B}" destId="{840C9DC9-A704-4C60-AABA-D16D09FF9685}" srcOrd="0" destOrd="0" presId="urn:microsoft.com/office/officeart/2008/layout/AlternatingHexagons"/>
    <dgm:cxn modelId="{03FF24B8-BEE7-4C9B-BD47-1B586DAD70F6}" type="presOf" srcId="{684DD947-FF0B-45BD-8893-E74C76205377}" destId="{C2C50D36-5BF4-43DD-9962-E9820CFFE96F}" srcOrd="0" destOrd="0" presId="urn:microsoft.com/office/officeart/2008/layout/AlternatingHexagons"/>
    <dgm:cxn modelId="{8EB6C2DE-A449-45B0-84BE-802A1191DA37}" srcId="{660489F0-93D9-4E49-A0C8-1D0C5ECF219B}" destId="{97C1BC69-B452-4CFF-88E4-3CA7BAF5ECD6}" srcOrd="0" destOrd="0" parTransId="{01AF3BEF-D4AA-4A88-AB6D-1B659C4093B2}" sibTransId="{2525A0B8-6294-4551-9B99-F51D5AD2F521}"/>
    <dgm:cxn modelId="{7BB25612-AAD2-4AB3-818D-5039A6AABF0F}" type="presParOf" srcId="{35208D8C-B614-4D5F-A02C-311EBC38D5B8}" destId="{47E61843-742C-48BB-A81A-B737570DBD6A}" srcOrd="0" destOrd="0" presId="urn:microsoft.com/office/officeart/2008/layout/AlternatingHexagons"/>
    <dgm:cxn modelId="{A01FD68A-DE8E-4735-8217-B4E8214B8FE2}" type="presParOf" srcId="{47E61843-742C-48BB-A81A-B737570DBD6A}" destId="{840C9DC9-A704-4C60-AABA-D16D09FF9685}" srcOrd="0" destOrd="0" presId="urn:microsoft.com/office/officeart/2008/layout/AlternatingHexagons"/>
    <dgm:cxn modelId="{04DC6730-05A3-4C82-96F6-E3550F025C40}" type="presParOf" srcId="{47E61843-742C-48BB-A81A-B737570DBD6A}" destId="{FD47998D-0B59-4542-8C22-21BA46224148}" srcOrd="1" destOrd="0" presId="urn:microsoft.com/office/officeart/2008/layout/AlternatingHexagons"/>
    <dgm:cxn modelId="{DCC30E66-F8C4-4F30-9C53-1CF3E29C45D9}" type="presParOf" srcId="{47E61843-742C-48BB-A81A-B737570DBD6A}" destId="{A0C85CBB-839A-40DD-936D-17A24F6F9266}" srcOrd="2" destOrd="0" presId="urn:microsoft.com/office/officeart/2008/layout/AlternatingHexagons"/>
    <dgm:cxn modelId="{91922036-6B79-4522-835B-53D81F247BDA}" type="presParOf" srcId="{47E61843-742C-48BB-A81A-B737570DBD6A}" destId="{7A290750-36A4-4E5E-A2B4-1B3CD4D43F0E}" srcOrd="3" destOrd="0" presId="urn:microsoft.com/office/officeart/2008/layout/AlternatingHexagons"/>
    <dgm:cxn modelId="{9E728269-D754-448A-BB13-99D045F27894}" type="presParOf" srcId="{47E61843-742C-48BB-A81A-B737570DBD6A}" destId="{C2C50D36-5BF4-43DD-9962-E9820CFFE96F}" srcOrd="4" destOrd="0" presId="urn:microsoft.com/office/officeart/2008/layout/AlternatingHexagons"/>
    <dgm:cxn modelId="{8E0EE58D-EEA5-4693-9F94-535545BF4D30}" type="presParOf" srcId="{35208D8C-B614-4D5F-A02C-311EBC38D5B8}" destId="{687EDD10-3C92-4524-927B-B638C83FD766}" srcOrd="1" destOrd="0" presId="urn:microsoft.com/office/officeart/2008/layout/AlternatingHexagons"/>
    <dgm:cxn modelId="{3FF6A539-6005-4A72-B2E2-569D5421832F}" type="presParOf" srcId="{35208D8C-B614-4D5F-A02C-311EBC38D5B8}" destId="{C1021D58-9C90-499C-B08F-CE6A674E8302}" srcOrd="2" destOrd="0" presId="urn:microsoft.com/office/officeart/2008/layout/AlternatingHexagons"/>
    <dgm:cxn modelId="{EBD0FB2D-DF2C-4338-85A5-5391F79CA5B6}" type="presParOf" srcId="{C1021D58-9C90-499C-B08F-CE6A674E8302}" destId="{E8C020A2-417C-497F-A545-35064DBA5D3D}" srcOrd="0" destOrd="0" presId="urn:microsoft.com/office/officeart/2008/layout/AlternatingHexagons"/>
    <dgm:cxn modelId="{F16D96B7-8D80-4700-8C4C-E4521481E1CF}" type="presParOf" srcId="{C1021D58-9C90-499C-B08F-CE6A674E8302}" destId="{4E8BE864-3374-4E4B-8D50-548D6C5C452D}" srcOrd="1" destOrd="0" presId="urn:microsoft.com/office/officeart/2008/layout/AlternatingHexagons"/>
    <dgm:cxn modelId="{0476DC06-AD0B-434E-AF6C-1FE9273AC4B5}" type="presParOf" srcId="{C1021D58-9C90-499C-B08F-CE6A674E8302}" destId="{2AA1BD45-1779-4F5F-B9F7-F2449BFD0786}" srcOrd="2" destOrd="0" presId="urn:microsoft.com/office/officeart/2008/layout/AlternatingHexagons"/>
    <dgm:cxn modelId="{FACA5A3E-424B-49AD-BE7E-1180C8401FF5}" type="presParOf" srcId="{C1021D58-9C90-499C-B08F-CE6A674E8302}" destId="{064DF783-C08D-476F-A4D6-9DF5288C0F45}" srcOrd="3" destOrd="0" presId="urn:microsoft.com/office/officeart/2008/layout/AlternatingHexagons"/>
    <dgm:cxn modelId="{7DB789C4-4C8A-436F-BEC7-C0F540832F4E}" type="presParOf" srcId="{C1021D58-9C90-499C-B08F-CE6A674E8302}" destId="{65A51E09-0CC0-4FEF-9BEF-4D90BB355E9D}"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CD44A-6F63-4D56-8E0D-4468E69EA3B9}">
      <dsp:nvSpPr>
        <dsp:cNvPr id="0" name=""/>
        <dsp:cNvSpPr/>
      </dsp:nvSpPr>
      <dsp:spPr>
        <a:xfrm rot="5400000">
          <a:off x="3921113" y="2058088"/>
          <a:ext cx="2439002" cy="226745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Create a sense of belonging to a cohesive community called Stoke Mandeville</a:t>
          </a:r>
        </a:p>
      </dsp:txBody>
      <dsp:txXfrm rot="-5400000">
        <a:off x="4371506" y="2364519"/>
        <a:ext cx="1538216" cy="1654592"/>
      </dsp:txXfrm>
    </dsp:sp>
    <dsp:sp modelId="{55155D4C-65AF-4CFF-9713-560DEF71293D}">
      <dsp:nvSpPr>
        <dsp:cNvPr id="0" name=""/>
        <dsp:cNvSpPr/>
      </dsp:nvSpPr>
      <dsp:spPr>
        <a:xfrm>
          <a:off x="6062774" y="2442115"/>
          <a:ext cx="2721927" cy="1463401"/>
        </a:xfrm>
        <a:prstGeom prst="rect">
          <a:avLst/>
        </a:prstGeom>
        <a:noFill/>
        <a:ln>
          <a:noFill/>
        </a:ln>
        <a:effectLst/>
      </dsp:spPr>
      <dsp:style>
        <a:lnRef idx="0">
          <a:scrgbClr r="0" g="0" b="0"/>
        </a:lnRef>
        <a:fillRef idx="0">
          <a:scrgbClr r="0" g="0" b="0"/>
        </a:fillRef>
        <a:effectRef idx="0">
          <a:scrgbClr r="0" g="0" b="0"/>
        </a:effectRef>
        <a:fontRef idx="minor"/>
      </dsp:style>
    </dsp:sp>
    <dsp:sp modelId="{5503CC9B-76ED-4322-A879-69E226FC6C97}">
      <dsp:nvSpPr>
        <dsp:cNvPr id="0" name=""/>
        <dsp:cNvSpPr/>
      </dsp:nvSpPr>
      <dsp:spPr>
        <a:xfrm rot="5400000">
          <a:off x="1426230" y="2112850"/>
          <a:ext cx="2439002" cy="2121932"/>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15433" y="2334393"/>
        <a:ext cx="1460596" cy="1678846"/>
      </dsp:txXfrm>
    </dsp:sp>
    <dsp:sp modelId="{E8C020A2-417C-497F-A545-35064DBA5D3D}">
      <dsp:nvSpPr>
        <dsp:cNvPr id="0" name=""/>
        <dsp:cNvSpPr/>
      </dsp:nvSpPr>
      <dsp:spPr>
        <a:xfrm rot="5400000">
          <a:off x="2623193" y="4002894"/>
          <a:ext cx="2439002" cy="2369222"/>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Take a proactive approach to leading and building a community of all ages</a:t>
          </a:r>
        </a:p>
      </dsp:txBody>
      <dsp:txXfrm rot="-5400000">
        <a:off x="3047305" y="4368689"/>
        <a:ext cx="1590778" cy="1637632"/>
      </dsp:txXfrm>
    </dsp:sp>
    <dsp:sp modelId="{4E8BE864-3374-4E4B-8D50-548D6C5C452D}">
      <dsp:nvSpPr>
        <dsp:cNvPr id="0" name=""/>
        <dsp:cNvSpPr/>
      </dsp:nvSpPr>
      <dsp:spPr>
        <a:xfrm>
          <a:off x="4291" y="4512340"/>
          <a:ext cx="2634122" cy="1463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GB" sz="1600" b="1" kern="1200" dirty="0"/>
            <a:t>Approach:</a:t>
          </a:r>
        </a:p>
        <a:p>
          <a:pPr marL="0" lvl="0" indent="0" algn="r" defTabSz="711200">
            <a:lnSpc>
              <a:spcPct val="90000"/>
            </a:lnSpc>
            <a:spcBef>
              <a:spcPct val="0"/>
            </a:spcBef>
            <a:spcAft>
              <a:spcPct val="35000"/>
            </a:spcAft>
            <a:buNone/>
          </a:pPr>
          <a:r>
            <a:rPr lang="en-GB" sz="1600" kern="1200" dirty="0"/>
            <a:t>In participation with other organisations and professionals</a:t>
          </a:r>
        </a:p>
      </dsp:txBody>
      <dsp:txXfrm>
        <a:off x="4291" y="4512340"/>
        <a:ext cx="2634122" cy="1463401"/>
      </dsp:txXfrm>
    </dsp:sp>
    <dsp:sp modelId="{65A51E09-0CC0-4FEF-9BEF-4D90BB355E9D}">
      <dsp:nvSpPr>
        <dsp:cNvPr id="0" name=""/>
        <dsp:cNvSpPr/>
      </dsp:nvSpPr>
      <dsp:spPr>
        <a:xfrm rot="5400000">
          <a:off x="5174180" y="4030232"/>
          <a:ext cx="2439002" cy="2304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t>Look at ways the PC can improve the physical and mental health and wellbeing of residents of all ages</a:t>
          </a:r>
        </a:p>
      </dsp:txBody>
      <dsp:txXfrm rot="-5400000">
        <a:off x="5614912" y="4358300"/>
        <a:ext cx="1557537" cy="1648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C9DC9-A704-4C60-AABA-D16D09FF9685}">
      <dsp:nvSpPr>
        <dsp:cNvPr id="0" name=""/>
        <dsp:cNvSpPr/>
      </dsp:nvSpPr>
      <dsp:spPr>
        <a:xfrm rot="5400000">
          <a:off x="3771389" y="2201756"/>
          <a:ext cx="2474081" cy="2152450"/>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Develop accessible, affordable transport links to connect different Wards in the Parish</a:t>
          </a:r>
        </a:p>
      </dsp:txBody>
      <dsp:txXfrm rot="-5400000">
        <a:off x="4267627" y="2426485"/>
        <a:ext cx="1481604" cy="1702993"/>
      </dsp:txXfrm>
    </dsp:sp>
    <dsp:sp modelId="{FD47998D-0B59-4542-8C22-21BA46224148}">
      <dsp:nvSpPr>
        <dsp:cNvPr id="0" name=""/>
        <dsp:cNvSpPr/>
      </dsp:nvSpPr>
      <dsp:spPr>
        <a:xfrm>
          <a:off x="6246374" y="2463598"/>
          <a:ext cx="2027098" cy="148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Our Values:</a:t>
          </a:r>
        </a:p>
        <a:p>
          <a:pPr marL="0" lvl="0" indent="0" algn="l" defTabSz="711200">
            <a:lnSpc>
              <a:spcPct val="90000"/>
            </a:lnSpc>
            <a:spcBef>
              <a:spcPct val="0"/>
            </a:spcBef>
            <a:spcAft>
              <a:spcPct val="35000"/>
            </a:spcAft>
            <a:buFont typeface="Arial" panose="020B0604020202020204" pitchFamily="34" charset="0"/>
            <a:buNone/>
          </a:pPr>
          <a:r>
            <a:rPr lang="en-GB" sz="1600" kern="1200" dirty="0"/>
            <a:t>- Approachable               - Transparent                  - Inclusive                                    - Supportive</a:t>
          </a:r>
        </a:p>
      </dsp:txBody>
      <dsp:txXfrm>
        <a:off x="6246374" y="2463598"/>
        <a:ext cx="2027098" cy="1484448"/>
      </dsp:txXfrm>
    </dsp:sp>
    <dsp:sp modelId="{C2C50D36-5BF4-43DD-9962-E9820CFFE96F}">
      <dsp:nvSpPr>
        <dsp:cNvPr id="0" name=""/>
        <dsp:cNvSpPr/>
      </dsp:nvSpPr>
      <dsp:spPr>
        <a:xfrm rot="16200000" flipH="1">
          <a:off x="5914649" y="5329222"/>
          <a:ext cx="136693" cy="132009"/>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5400000">
        <a:off x="5938616" y="5349272"/>
        <a:ext cx="88759" cy="91909"/>
      </dsp:txXfrm>
    </dsp:sp>
    <dsp:sp modelId="{E8C020A2-417C-497F-A545-35064DBA5D3D}">
      <dsp:nvSpPr>
        <dsp:cNvPr id="0" name=""/>
        <dsp:cNvSpPr/>
      </dsp:nvSpPr>
      <dsp:spPr>
        <a:xfrm rot="5400000">
          <a:off x="2496387" y="4115759"/>
          <a:ext cx="2474081" cy="2356158"/>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Work towards becoming sustainable, low carbon and environmentally friendly</a:t>
          </a:r>
        </a:p>
      </dsp:txBody>
      <dsp:txXfrm rot="-5400000">
        <a:off x="2938682" y="4459318"/>
        <a:ext cx="1589490" cy="1669041"/>
      </dsp:txXfrm>
    </dsp:sp>
    <dsp:sp modelId="{4E8BE864-3374-4E4B-8D50-548D6C5C452D}">
      <dsp:nvSpPr>
        <dsp:cNvPr id="0" name=""/>
        <dsp:cNvSpPr/>
      </dsp:nvSpPr>
      <dsp:spPr>
        <a:xfrm>
          <a:off x="4353" y="4635758"/>
          <a:ext cx="2672008" cy="1484448"/>
        </a:xfrm>
        <a:prstGeom prst="rect">
          <a:avLst/>
        </a:prstGeom>
        <a:noFill/>
        <a:ln>
          <a:noFill/>
        </a:ln>
        <a:effectLst/>
      </dsp:spPr>
      <dsp:style>
        <a:lnRef idx="0">
          <a:scrgbClr r="0" g="0" b="0"/>
        </a:lnRef>
        <a:fillRef idx="0">
          <a:scrgbClr r="0" g="0" b="0"/>
        </a:fillRef>
        <a:effectRef idx="0">
          <a:scrgbClr r="0" g="0" b="0"/>
        </a:effectRef>
        <a:fontRef idx="minor"/>
      </dsp:style>
    </dsp:sp>
    <dsp:sp modelId="{65A51E09-0CC0-4FEF-9BEF-4D90BB355E9D}">
      <dsp:nvSpPr>
        <dsp:cNvPr id="0" name=""/>
        <dsp:cNvSpPr/>
      </dsp:nvSpPr>
      <dsp:spPr>
        <a:xfrm rot="5400000">
          <a:off x="4929259" y="4301757"/>
          <a:ext cx="2474081" cy="2152450"/>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5425497" y="4526486"/>
        <a:ext cx="1481604" cy="170299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11812-10F2-3241-DBAC-439EAE1944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39D754-6C67-EA5A-8955-F7A1E1BB06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63CC1B-EA5C-2A6F-CF69-A8B57109D4CD}"/>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BFB67A4C-CC92-B08F-B5E2-F0E18EECC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32924C-983F-5B69-51FC-3D72CC6A78B0}"/>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311348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08CC-0346-531B-120E-8A155A768C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9417B5-2D19-B14C-C8C1-967B81485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6A2C54-D88F-1A97-7777-2A229C792F5E}"/>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D9E922A7-E8CF-5394-38B0-2E06741D5C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664DC9-9673-4CC9-F1AB-766A7243450A}"/>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2868647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FDE3E-6C00-B978-9BBC-B07823CA4B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4149AB-7347-2728-B135-E0796FF2D8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5E33A6-B6B8-40E9-6456-F2C4B911808F}"/>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F397CA29-E2BA-02D9-AF4F-D826DC97D8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02BA39-9153-BCBA-CE26-7DD11FE6346B}"/>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44125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AF64-07B6-2FD3-F0CD-C80C42F6AE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721947-D691-2724-5CAF-DC06B6679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446ADB-64E6-5819-DE8B-C4B2ACAB4E88}"/>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C937B139-35B5-09AA-8C3A-BEAA6D5D15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0609DC-2AEC-2071-6763-0D769C3DD424}"/>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355872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2484-7073-15D2-C2D1-CD6CC44C62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BEB442-5009-357A-5E9A-3320BBDCEB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500FE-C5EE-8E78-B3E0-D987A13D2ED1}"/>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9664721D-C483-E496-3444-5E2BCB1E7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47EDE-EA6C-588C-1680-E40CBC233366}"/>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353943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3226-55C5-59AC-280B-9A3F0F28D8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7B621E-D14E-CD27-4477-D5E0FBAD9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9C8013-D5B2-F6D8-72F1-A72D6BA09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E8B577-415A-F5E9-A5C0-0C06E7B8EE49}"/>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6" name="Footer Placeholder 5">
            <a:extLst>
              <a:ext uri="{FF2B5EF4-FFF2-40B4-BE49-F238E27FC236}">
                <a16:creationId xmlns:a16="http://schemas.microsoft.com/office/drawing/2014/main" id="{7544F3F2-DF40-FDAE-A2DE-1A5C027A15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87924E-0FC5-46F6-D43B-180DC125187C}"/>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391188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D9C0-C09C-7169-E7EB-E81AF68B81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F39612-917C-48F8-0C39-0F02F11DD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13CBB3-4723-9BCF-610D-EA118B7087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DA8CAF-BDD0-0558-A624-B81AD2B12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9A126F-CCD0-7C85-03BC-5060DEFDB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82F4CB-6094-DB89-2061-4595F2782F0C}"/>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8" name="Footer Placeholder 7">
            <a:extLst>
              <a:ext uri="{FF2B5EF4-FFF2-40B4-BE49-F238E27FC236}">
                <a16:creationId xmlns:a16="http://schemas.microsoft.com/office/drawing/2014/main" id="{A1078D6E-4185-E940-D603-4587F2B39F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CA74BE-796D-83BD-8CDC-041B695924C6}"/>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216229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2D3D-2A2E-726B-8608-4CE144AD5A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F85F41-C155-BEBC-ED6B-A78D9497631B}"/>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4" name="Footer Placeholder 3">
            <a:extLst>
              <a:ext uri="{FF2B5EF4-FFF2-40B4-BE49-F238E27FC236}">
                <a16:creationId xmlns:a16="http://schemas.microsoft.com/office/drawing/2014/main" id="{539B0E98-FDE7-93B1-CEBD-9ED9E3FB9C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3A4AC3-FEA2-E6B7-FA2A-057AE78EBE83}"/>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40265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3179F-75EC-72C1-0D96-FAAAD58A4B2F}"/>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3" name="Footer Placeholder 2">
            <a:extLst>
              <a:ext uri="{FF2B5EF4-FFF2-40B4-BE49-F238E27FC236}">
                <a16:creationId xmlns:a16="http://schemas.microsoft.com/office/drawing/2014/main" id="{4E69D6B7-F95B-1DAB-7F44-CB59918BA3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B0036D-9F0F-723A-3DC1-BCEBF69BB4DB}"/>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428697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97F0-D456-5A61-2D92-06BA2128F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CB0234-E6C1-7608-CD61-91976702CC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30B637-EF73-5A47-D686-286B7E13D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90E95-3EDC-17EC-25B4-01C87E94D39D}"/>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6" name="Footer Placeholder 5">
            <a:extLst>
              <a:ext uri="{FF2B5EF4-FFF2-40B4-BE49-F238E27FC236}">
                <a16:creationId xmlns:a16="http://schemas.microsoft.com/office/drawing/2014/main" id="{EF8E9448-9087-1A1A-BCD1-DDB685DD52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52E9CE-B407-E014-1F2B-370D96308802}"/>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32875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24B8-E230-D2DE-DC47-49B65C47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47F20C-554D-FE3C-14EA-FD53AD216D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690231-BE91-001B-CE02-2C0A3739B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EE4CC-C7B4-46F5-BF17-F013132B8964}"/>
              </a:ext>
            </a:extLst>
          </p:cNvPr>
          <p:cNvSpPr>
            <a:spLocks noGrp="1"/>
          </p:cNvSpPr>
          <p:nvPr>
            <p:ph type="dt" sz="half" idx="10"/>
          </p:nvPr>
        </p:nvSpPr>
        <p:spPr/>
        <p:txBody>
          <a:bodyPr/>
          <a:lstStyle/>
          <a:p>
            <a:fld id="{800FC007-40C1-4E4A-BB3E-F9644B31B269}" type="datetimeFigureOut">
              <a:rPr lang="en-GB" smtClean="0"/>
              <a:t>14/04/2024</a:t>
            </a:fld>
            <a:endParaRPr lang="en-GB"/>
          </a:p>
        </p:txBody>
      </p:sp>
      <p:sp>
        <p:nvSpPr>
          <p:cNvPr id="6" name="Footer Placeholder 5">
            <a:extLst>
              <a:ext uri="{FF2B5EF4-FFF2-40B4-BE49-F238E27FC236}">
                <a16:creationId xmlns:a16="http://schemas.microsoft.com/office/drawing/2014/main" id="{4232DC8D-36F4-C8E1-C241-C03319885E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73E38-7E84-B1F1-BE50-95E1129AD536}"/>
              </a:ext>
            </a:extLst>
          </p:cNvPr>
          <p:cNvSpPr>
            <a:spLocks noGrp="1"/>
          </p:cNvSpPr>
          <p:nvPr>
            <p:ph type="sldNum" sz="quarter" idx="12"/>
          </p:nvPr>
        </p:nvSpPr>
        <p:spPr/>
        <p:txBody>
          <a:bodyPr/>
          <a:lstStyle/>
          <a:p>
            <a:fld id="{A36F304A-1599-4DE1-A641-ED4C5B2EF540}" type="slidenum">
              <a:rPr lang="en-GB" smtClean="0"/>
              <a:t>‹#›</a:t>
            </a:fld>
            <a:endParaRPr lang="en-GB"/>
          </a:p>
        </p:txBody>
      </p:sp>
    </p:spTree>
    <p:extLst>
      <p:ext uri="{BB962C8B-B14F-4D97-AF65-F5344CB8AC3E}">
        <p14:creationId xmlns:p14="http://schemas.microsoft.com/office/powerpoint/2010/main" val="103628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D7693-9293-9C43-B946-F553047A52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B70AA6-DA35-C2CC-2FF7-557F828A64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473C88-57F5-58A5-2598-2DBE24E89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0FC007-40C1-4E4A-BB3E-F9644B31B269}" type="datetimeFigureOut">
              <a:rPr lang="en-GB" smtClean="0"/>
              <a:t>14/04/2024</a:t>
            </a:fld>
            <a:endParaRPr lang="en-GB"/>
          </a:p>
        </p:txBody>
      </p:sp>
      <p:sp>
        <p:nvSpPr>
          <p:cNvPr id="5" name="Footer Placeholder 4">
            <a:extLst>
              <a:ext uri="{FF2B5EF4-FFF2-40B4-BE49-F238E27FC236}">
                <a16:creationId xmlns:a16="http://schemas.microsoft.com/office/drawing/2014/main" id="{25D48456-5370-A793-3C1C-625C2F661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8F22E7-C370-D32F-5D88-691B0D676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6F304A-1599-4DE1-A641-ED4C5B2EF540}" type="slidenum">
              <a:rPr lang="en-GB" smtClean="0"/>
              <a:t>‹#›</a:t>
            </a:fld>
            <a:endParaRPr lang="en-GB"/>
          </a:p>
        </p:txBody>
      </p:sp>
    </p:spTree>
    <p:extLst>
      <p:ext uri="{BB962C8B-B14F-4D97-AF65-F5344CB8AC3E}">
        <p14:creationId xmlns:p14="http://schemas.microsoft.com/office/powerpoint/2010/main" val="103659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E4C9-501A-3802-189A-C439A3FFBA46}"/>
              </a:ext>
            </a:extLst>
          </p:cNvPr>
          <p:cNvSpPr>
            <a:spLocks noGrp="1"/>
          </p:cNvSpPr>
          <p:nvPr>
            <p:ph type="ctrTitle"/>
          </p:nvPr>
        </p:nvSpPr>
        <p:spPr>
          <a:xfrm>
            <a:off x="1399712" y="4483223"/>
            <a:ext cx="9144000" cy="1669329"/>
          </a:xfrm>
        </p:spPr>
        <p:txBody>
          <a:bodyPr>
            <a:normAutofit fontScale="90000"/>
          </a:bodyPr>
          <a:lstStyle/>
          <a:p>
            <a:r>
              <a:rPr lang="en-GB" dirty="0"/>
              <a:t>Summary of Last Year and Development Plan for the Future</a:t>
            </a:r>
          </a:p>
        </p:txBody>
      </p:sp>
      <p:pic>
        <p:nvPicPr>
          <p:cNvPr id="5" name="Picture 4" descr="A logo with a picture of a city&#10;&#10;Description automatically generated">
            <a:extLst>
              <a:ext uri="{FF2B5EF4-FFF2-40B4-BE49-F238E27FC236}">
                <a16:creationId xmlns:a16="http://schemas.microsoft.com/office/drawing/2014/main" id="{C1FC9C1B-3324-5E29-D291-854FC11FE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494" y="388071"/>
            <a:ext cx="3779281" cy="3869984"/>
          </a:xfrm>
          <a:prstGeom prst="rect">
            <a:avLst/>
          </a:prstGeom>
        </p:spPr>
      </p:pic>
    </p:spTree>
    <p:extLst>
      <p:ext uri="{BB962C8B-B14F-4D97-AF65-F5344CB8AC3E}">
        <p14:creationId xmlns:p14="http://schemas.microsoft.com/office/powerpoint/2010/main" val="421127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174324" cy="2954655"/>
          </a:xfrm>
          <a:prstGeom prst="rect">
            <a:avLst/>
          </a:prstGeom>
          <a:noFill/>
        </p:spPr>
        <p:txBody>
          <a:bodyPr wrap="none" rtlCol="0">
            <a:spAutoFit/>
          </a:bodyPr>
          <a:lstStyle/>
          <a:p>
            <a:r>
              <a:rPr lang="en-GB" sz="5400" dirty="0"/>
              <a:t>DECEMBER</a:t>
            </a:r>
          </a:p>
          <a:p>
            <a:endParaRPr lang="en-GB" dirty="0"/>
          </a:p>
          <a:p>
            <a:pPr marL="342900" indent="-342900">
              <a:buFont typeface="Arial" panose="020B0604020202020204" pitchFamily="34" charset="0"/>
              <a:buChar char="•"/>
            </a:pPr>
            <a:r>
              <a:rPr lang="en-GB" sz="2000" dirty="0"/>
              <a:t>D-Day 80</a:t>
            </a:r>
            <a:r>
              <a:rPr lang="en-GB" sz="2000" baseline="30000" dirty="0"/>
              <a:t>th</a:t>
            </a:r>
            <a:r>
              <a:rPr lang="en-GB" sz="2000" dirty="0"/>
              <a:t> anniversary planning commenced</a:t>
            </a:r>
          </a:p>
          <a:p>
            <a:pPr marL="342900" indent="-342900">
              <a:buFont typeface="Arial" panose="020B0604020202020204" pitchFamily="34" charset="0"/>
              <a:buChar char="•"/>
            </a:pPr>
            <a:r>
              <a:rPr lang="en-GB" sz="2000" dirty="0"/>
              <a:t>Party in the Park Working Group formed</a:t>
            </a:r>
          </a:p>
          <a:p>
            <a:pPr marL="342900" indent="-342900">
              <a:buFont typeface="Arial" panose="020B0604020202020204" pitchFamily="34" charset="0"/>
              <a:buChar char="•"/>
            </a:pPr>
            <a:r>
              <a:rPr lang="en-GB" sz="2000" dirty="0"/>
              <a:t>Christmas lights switch-on event organised with the School and The Village Society input</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C7D3811D-107F-403C-8A8F-B35A5F413537}"/>
              </a:ext>
            </a:extLst>
          </p:cNvPr>
          <p:cNvPicPr>
            <a:picLocks noChangeAspect="1"/>
          </p:cNvPicPr>
          <p:nvPr/>
        </p:nvPicPr>
        <p:blipFill>
          <a:blip r:embed="rId2"/>
          <a:stretch>
            <a:fillRect/>
          </a:stretch>
        </p:blipFill>
        <p:spPr>
          <a:xfrm>
            <a:off x="1062181" y="2488905"/>
            <a:ext cx="6700837" cy="3889814"/>
          </a:xfrm>
          <a:prstGeom prst="rect">
            <a:avLst/>
          </a:prstGeom>
        </p:spPr>
      </p:pic>
      <p:pic>
        <p:nvPicPr>
          <p:cNvPr id="8" name="Picture 7">
            <a:extLst>
              <a:ext uri="{FF2B5EF4-FFF2-40B4-BE49-F238E27FC236}">
                <a16:creationId xmlns:a16="http://schemas.microsoft.com/office/drawing/2014/main" id="{1E90B401-280B-EF48-A8EB-DEC840511B6F}"/>
              </a:ext>
            </a:extLst>
          </p:cNvPr>
          <p:cNvPicPr>
            <a:picLocks noChangeAspect="1"/>
          </p:cNvPicPr>
          <p:nvPr/>
        </p:nvPicPr>
        <p:blipFill>
          <a:blip r:embed="rId3"/>
          <a:stretch>
            <a:fillRect/>
          </a:stretch>
        </p:blipFill>
        <p:spPr>
          <a:xfrm>
            <a:off x="8414340" y="2377440"/>
            <a:ext cx="3046962" cy="4194520"/>
          </a:xfrm>
          <a:prstGeom prst="rect">
            <a:avLst/>
          </a:prstGeom>
        </p:spPr>
      </p:pic>
    </p:spTree>
    <p:extLst>
      <p:ext uri="{BB962C8B-B14F-4D97-AF65-F5344CB8AC3E}">
        <p14:creationId xmlns:p14="http://schemas.microsoft.com/office/powerpoint/2010/main" val="105058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757689" cy="2739211"/>
          </a:xfrm>
          <a:prstGeom prst="rect">
            <a:avLst/>
          </a:prstGeom>
          <a:noFill/>
        </p:spPr>
        <p:txBody>
          <a:bodyPr wrap="none" rtlCol="0">
            <a:spAutoFit/>
          </a:bodyPr>
          <a:lstStyle/>
          <a:p>
            <a:r>
              <a:rPr lang="en-GB" sz="5400" dirty="0"/>
              <a:t>JANUARY</a:t>
            </a:r>
          </a:p>
          <a:p>
            <a:endParaRPr lang="en-GB" dirty="0"/>
          </a:p>
          <a:p>
            <a:pPr marL="342900" indent="-342900">
              <a:buFont typeface="Arial" panose="020B0604020202020204" pitchFamily="34" charset="0"/>
              <a:buChar char="•"/>
            </a:pPr>
            <a:r>
              <a:rPr lang="en-GB" sz="2000" dirty="0"/>
              <a:t>Booked 4 play sessions for the summer holidays, double last year and more for older children</a:t>
            </a:r>
          </a:p>
          <a:p>
            <a:pPr marL="342900" indent="-342900">
              <a:buFont typeface="Arial" panose="020B0604020202020204" pitchFamily="34" charset="0"/>
              <a:buChar char="•"/>
            </a:pPr>
            <a:r>
              <a:rPr lang="en-GB" sz="2000" dirty="0"/>
              <a:t>Clerks started attending a monthly coffee &amp; chat session with residents at The Ark</a:t>
            </a:r>
          </a:p>
          <a:p>
            <a:pPr marL="342900" indent="-342900">
              <a:buFont typeface="Arial" panose="020B0604020202020204" pitchFamily="34" charset="0"/>
              <a:buChar char="•"/>
            </a:pPr>
            <a:r>
              <a:rPr lang="en-GB" sz="2000" dirty="0"/>
              <a:t>Agreed to install a ‘post and rope’ barrier around the Brudenell Drive Green</a:t>
            </a:r>
          </a:p>
          <a:p>
            <a:pPr marL="342900" indent="-342900">
              <a:buFont typeface="Arial" panose="020B0604020202020204" pitchFamily="34" charset="0"/>
              <a:buChar char="•"/>
            </a:pPr>
            <a:r>
              <a:rPr lang="en-GB" sz="2000" dirty="0"/>
              <a:t>Agreed to install 2 benches in Winterton Drive</a:t>
            </a:r>
          </a:p>
          <a:p>
            <a:endParaRPr lang="en-GB" sz="2000" dirty="0"/>
          </a:p>
        </p:txBody>
      </p:sp>
      <p:pic>
        <p:nvPicPr>
          <p:cNvPr id="6" name="Picture 5">
            <a:extLst>
              <a:ext uri="{FF2B5EF4-FFF2-40B4-BE49-F238E27FC236}">
                <a16:creationId xmlns:a16="http://schemas.microsoft.com/office/drawing/2014/main" id="{EE155A88-9CC8-E740-47E7-C9BB963EA90C}"/>
              </a:ext>
            </a:extLst>
          </p:cNvPr>
          <p:cNvPicPr>
            <a:picLocks noChangeAspect="1"/>
          </p:cNvPicPr>
          <p:nvPr/>
        </p:nvPicPr>
        <p:blipFill>
          <a:blip r:embed="rId2"/>
          <a:stretch>
            <a:fillRect/>
          </a:stretch>
        </p:blipFill>
        <p:spPr>
          <a:xfrm>
            <a:off x="578766" y="2907962"/>
            <a:ext cx="5517234" cy="3698038"/>
          </a:xfrm>
          <a:prstGeom prst="rect">
            <a:avLst/>
          </a:prstGeom>
        </p:spPr>
      </p:pic>
      <p:pic>
        <p:nvPicPr>
          <p:cNvPr id="8" name="Picture 7">
            <a:extLst>
              <a:ext uri="{FF2B5EF4-FFF2-40B4-BE49-F238E27FC236}">
                <a16:creationId xmlns:a16="http://schemas.microsoft.com/office/drawing/2014/main" id="{0F84639C-7DD5-DB21-FFC9-6194406511A8}"/>
              </a:ext>
            </a:extLst>
          </p:cNvPr>
          <p:cNvPicPr>
            <a:picLocks noChangeAspect="1"/>
          </p:cNvPicPr>
          <p:nvPr/>
        </p:nvPicPr>
        <p:blipFill>
          <a:blip r:embed="rId3"/>
          <a:stretch>
            <a:fillRect/>
          </a:stretch>
        </p:blipFill>
        <p:spPr>
          <a:xfrm>
            <a:off x="6228668" y="2907962"/>
            <a:ext cx="5246255" cy="3411531"/>
          </a:xfrm>
          <a:prstGeom prst="rect">
            <a:avLst/>
          </a:prstGeom>
        </p:spPr>
      </p:pic>
      <p:pic>
        <p:nvPicPr>
          <p:cNvPr id="10" name="Picture 9">
            <a:extLst>
              <a:ext uri="{FF2B5EF4-FFF2-40B4-BE49-F238E27FC236}">
                <a16:creationId xmlns:a16="http://schemas.microsoft.com/office/drawing/2014/main" id="{A772BB20-A23D-BB8D-14B9-B5208904D406}"/>
              </a:ext>
            </a:extLst>
          </p:cNvPr>
          <p:cNvPicPr>
            <a:picLocks noChangeAspect="1"/>
          </p:cNvPicPr>
          <p:nvPr/>
        </p:nvPicPr>
        <p:blipFill>
          <a:blip r:embed="rId4"/>
          <a:stretch>
            <a:fillRect/>
          </a:stretch>
        </p:blipFill>
        <p:spPr>
          <a:xfrm>
            <a:off x="3124935" y="3800653"/>
            <a:ext cx="4836810" cy="2707808"/>
          </a:xfrm>
          <a:prstGeom prst="rect">
            <a:avLst/>
          </a:prstGeom>
        </p:spPr>
      </p:pic>
      <p:pic>
        <p:nvPicPr>
          <p:cNvPr id="12" name="Picture 11">
            <a:extLst>
              <a:ext uri="{FF2B5EF4-FFF2-40B4-BE49-F238E27FC236}">
                <a16:creationId xmlns:a16="http://schemas.microsoft.com/office/drawing/2014/main" id="{E4E784ED-EE70-08BA-C3FC-3764FDD7FC40}"/>
              </a:ext>
            </a:extLst>
          </p:cNvPr>
          <p:cNvPicPr>
            <a:picLocks noChangeAspect="1"/>
          </p:cNvPicPr>
          <p:nvPr/>
        </p:nvPicPr>
        <p:blipFill>
          <a:blip r:embed="rId5"/>
          <a:stretch>
            <a:fillRect/>
          </a:stretch>
        </p:blipFill>
        <p:spPr>
          <a:xfrm>
            <a:off x="5543340" y="5012644"/>
            <a:ext cx="2310770" cy="1401333"/>
          </a:xfrm>
          <a:prstGeom prst="rect">
            <a:avLst/>
          </a:prstGeom>
        </p:spPr>
      </p:pic>
    </p:spTree>
    <p:extLst>
      <p:ext uri="{BB962C8B-B14F-4D97-AF65-F5344CB8AC3E}">
        <p14:creationId xmlns:p14="http://schemas.microsoft.com/office/powerpoint/2010/main" val="278989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8297400" cy="2739211"/>
          </a:xfrm>
          <a:prstGeom prst="rect">
            <a:avLst/>
          </a:prstGeom>
          <a:noFill/>
        </p:spPr>
        <p:txBody>
          <a:bodyPr wrap="none" rtlCol="0">
            <a:spAutoFit/>
          </a:bodyPr>
          <a:lstStyle/>
          <a:p>
            <a:r>
              <a:rPr lang="en-GB" sz="5400" dirty="0"/>
              <a:t>FEBRUARY</a:t>
            </a:r>
          </a:p>
          <a:p>
            <a:endParaRPr lang="en-GB" dirty="0"/>
          </a:p>
          <a:p>
            <a:pPr marL="342900" indent="-342900">
              <a:buFont typeface="Arial" panose="020B0604020202020204" pitchFamily="34" charset="0"/>
              <a:buChar char="•"/>
            </a:pPr>
            <a:r>
              <a:rPr lang="en-GB" sz="2000" dirty="0"/>
              <a:t>Met with Booker Park School about the former BCSSC site </a:t>
            </a:r>
          </a:p>
          <a:p>
            <a:pPr marL="342900" indent="-342900">
              <a:buFont typeface="Arial" panose="020B0604020202020204" pitchFamily="34" charset="0"/>
              <a:buChar char="•"/>
            </a:pPr>
            <a:r>
              <a:rPr lang="en-GB" sz="2000" dirty="0"/>
              <a:t>Submitted bid to buy former BCSSC site to Buckinghamshire Council</a:t>
            </a:r>
          </a:p>
          <a:p>
            <a:pPr marL="342900" indent="-342900">
              <a:buFont typeface="Arial" panose="020B0604020202020204" pitchFamily="34" charset="0"/>
              <a:buChar char="•"/>
            </a:pPr>
            <a:r>
              <a:rPr lang="en-GB" sz="2000" dirty="0"/>
              <a:t>Jon Theobald co-opted onto the Parish Council</a:t>
            </a:r>
          </a:p>
          <a:p>
            <a:pPr marL="342900" indent="-342900">
              <a:buFont typeface="Arial" panose="020B0604020202020204" pitchFamily="34" charset="0"/>
              <a:buChar char="•"/>
            </a:pPr>
            <a:r>
              <a:rPr lang="en-GB" sz="2000" dirty="0"/>
              <a:t>Chiltern Society carried out planting and clearance at the station Green</a:t>
            </a:r>
          </a:p>
          <a:p>
            <a:endParaRPr lang="en-GB" sz="2000" dirty="0"/>
          </a:p>
        </p:txBody>
      </p:sp>
      <p:pic>
        <p:nvPicPr>
          <p:cNvPr id="4" name="Picture 3">
            <a:extLst>
              <a:ext uri="{FF2B5EF4-FFF2-40B4-BE49-F238E27FC236}">
                <a16:creationId xmlns:a16="http://schemas.microsoft.com/office/drawing/2014/main" id="{90DDE1B4-10A3-6CB9-84D8-455E1B23684A}"/>
              </a:ext>
            </a:extLst>
          </p:cNvPr>
          <p:cNvPicPr>
            <a:picLocks noChangeAspect="1"/>
          </p:cNvPicPr>
          <p:nvPr/>
        </p:nvPicPr>
        <p:blipFill>
          <a:blip r:embed="rId2"/>
          <a:stretch>
            <a:fillRect/>
          </a:stretch>
        </p:blipFill>
        <p:spPr>
          <a:xfrm>
            <a:off x="3205018" y="2681019"/>
            <a:ext cx="6210588" cy="3973524"/>
          </a:xfrm>
          <a:prstGeom prst="rect">
            <a:avLst/>
          </a:prstGeom>
        </p:spPr>
      </p:pic>
    </p:spTree>
    <p:extLst>
      <p:ext uri="{BB962C8B-B14F-4D97-AF65-F5344CB8AC3E}">
        <p14:creationId xmlns:p14="http://schemas.microsoft.com/office/powerpoint/2010/main" val="325155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516982" cy="2123658"/>
          </a:xfrm>
          <a:prstGeom prst="rect">
            <a:avLst/>
          </a:prstGeom>
          <a:noFill/>
        </p:spPr>
        <p:txBody>
          <a:bodyPr wrap="none" rtlCol="0">
            <a:spAutoFit/>
          </a:bodyPr>
          <a:lstStyle/>
          <a:p>
            <a:r>
              <a:rPr lang="en-GB" sz="5400" dirty="0"/>
              <a:t>MARCH</a:t>
            </a:r>
          </a:p>
          <a:p>
            <a:endParaRPr lang="en-GB" dirty="0"/>
          </a:p>
          <a:p>
            <a:pPr marL="342900" indent="-342900">
              <a:buFont typeface="Arial" panose="020B0604020202020204" pitchFamily="34" charset="0"/>
              <a:buChar char="•"/>
            </a:pPr>
            <a:r>
              <a:rPr lang="en-GB" sz="2000" dirty="0"/>
              <a:t>Councillors awayday to initiate the Parish Council Development Plan</a:t>
            </a:r>
          </a:p>
          <a:p>
            <a:pPr marL="342900" indent="-342900">
              <a:buFont typeface="Arial" panose="020B0604020202020204" pitchFamily="34" charset="0"/>
              <a:buChar char="•"/>
            </a:pPr>
            <a:r>
              <a:rPr lang="en-GB" sz="2000" dirty="0"/>
              <a:t>Selected preferred supplier for solar panels for the Community Centre after tender process</a:t>
            </a:r>
          </a:p>
          <a:p>
            <a:pPr marL="342900" indent="-342900">
              <a:buFont typeface="Arial" panose="020B0604020202020204" pitchFamily="34" charset="0"/>
              <a:buChar char="•"/>
            </a:pPr>
            <a:r>
              <a:rPr lang="en-GB" sz="2000" dirty="0"/>
              <a:t>Monkey Challenge wall ordered for installation on playing field in May</a:t>
            </a:r>
          </a:p>
        </p:txBody>
      </p:sp>
      <p:pic>
        <p:nvPicPr>
          <p:cNvPr id="6" name="Picture 5">
            <a:extLst>
              <a:ext uri="{FF2B5EF4-FFF2-40B4-BE49-F238E27FC236}">
                <a16:creationId xmlns:a16="http://schemas.microsoft.com/office/drawing/2014/main" id="{50896589-E5E2-1E3A-B091-D50BC485A4BB}"/>
              </a:ext>
            </a:extLst>
          </p:cNvPr>
          <p:cNvPicPr>
            <a:picLocks noChangeAspect="1"/>
          </p:cNvPicPr>
          <p:nvPr/>
        </p:nvPicPr>
        <p:blipFill>
          <a:blip r:embed="rId2"/>
          <a:stretch>
            <a:fillRect/>
          </a:stretch>
        </p:blipFill>
        <p:spPr>
          <a:xfrm>
            <a:off x="1588653" y="2634134"/>
            <a:ext cx="5484813" cy="3696417"/>
          </a:xfrm>
          <a:prstGeom prst="rect">
            <a:avLst/>
          </a:prstGeom>
        </p:spPr>
      </p:pic>
    </p:spTree>
    <p:extLst>
      <p:ext uri="{BB962C8B-B14F-4D97-AF65-F5344CB8AC3E}">
        <p14:creationId xmlns:p14="http://schemas.microsoft.com/office/powerpoint/2010/main" val="179129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64531" y="580396"/>
            <a:ext cx="8052749" cy="5755422"/>
          </a:xfrm>
          <a:prstGeom prst="rect">
            <a:avLst/>
          </a:prstGeom>
          <a:noFill/>
        </p:spPr>
        <p:txBody>
          <a:bodyPr wrap="square" rtlCol="0">
            <a:spAutoFit/>
          </a:bodyPr>
          <a:lstStyle/>
          <a:p>
            <a:r>
              <a:rPr lang="en-GB" sz="5400" dirty="0"/>
              <a:t>THROUGHOUT THE YEAR</a:t>
            </a:r>
          </a:p>
          <a:p>
            <a:endParaRPr lang="en-GB" sz="3600" dirty="0"/>
          </a:p>
          <a:p>
            <a:r>
              <a:rPr lang="en-GB" dirty="0"/>
              <a:t>The Clerk and Assistant Clerk underpin all our activities with their enthusiasm and effort, supporting and advising Councillors to move projects forward, and showing proactivity and initiative to get things done for residents:</a:t>
            </a:r>
          </a:p>
          <a:p>
            <a:endParaRPr lang="en-GB" dirty="0"/>
          </a:p>
          <a:p>
            <a:pPr marL="342900" indent="-342900">
              <a:buFont typeface="Arial" panose="020B0604020202020204" pitchFamily="34" charset="0"/>
              <a:buChar char="•"/>
            </a:pPr>
            <a:r>
              <a:rPr lang="en-GB" sz="2000" dirty="0"/>
              <a:t>Regular meetings with HS2</a:t>
            </a:r>
          </a:p>
          <a:p>
            <a:pPr marL="342900" indent="-342900">
              <a:buFont typeface="Arial" panose="020B0604020202020204" pitchFamily="34" charset="0"/>
              <a:buChar char="•"/>
            </a:pPr>
            <a:r>
              <a:rPr lang="en-GB" sz="2000" dirty="0"/>
              <a:t>Pruning overgrown hedges </a:t>
            </a:r>
          </a:p>
          <a:p>
            <a:pPr marL="342900" indent="-342900">
              <a:buFont typeface="Arial" panose="020B0604020202020204" pitchFamily="34" charset="0"/>
              <a:buChar char="•"/>
            </a:pPr>
            <a:r>
              <a:rPr lang="en-GB" sz="2000" dirty="0"/>
              <a:t>Arranging for the repair of streetlights</a:t>
            </a:r>
          </a:p>
          <a:p>
            <a:pPr marL="342900" indent="-342900">
              <a:buFont typeface="Arial" panose="020B0604020202020204" pitchFamily="34" charset="0"/>
              <a:buChar char="•"/>
            </a:pPr>
            <a:r>
              <a:rPr lang="en-GB" sz="2000" dirty="0"/>
              <a:t>Administering allotments – 3 changes in tenancy and 22 on the waiting list</a:t>
            </a:r>
          </a:p>
          <a:p>
            <a:pPr marL="342900" indent="-342900">
              <a:buFont typeface="Arial" panose="020B0604020202020204" pitchFamily="34" charset="0"/>
              <a:buChar char="•"/>
            </a:pPr>
            <a:r>
              <a:rPr lang="en-GB" sz="2000" dirty="0"/>
              <a:t>New dog waste bins installed</a:t>
            </a:r>
          </a:p>
          <a:p>
            <a:pPr marL="342900" indent="-342900">
              <a:buFont typeface="Arial" panose="020B0604020202020204" pitchFamily="34" charset="0"/>
              <a:buChar char="•"/>
            </a:pPr>
            <a:r>
              <a:rPr lang="en-GB" sz="2000" dirty="0"/>
              <a:t>Meetings on design and implementation plan for new burial ground</a:t>
            </a:r>
          </a:p>
          <a:p>
            <a:pPr marL="342900" indent="-342900">
              <a:buFont typeface="Arial" panose="020B0604020202020204" pitchFamily="34" charset="0"/>
              <a:buChar char="•"/>
            </a:pPr>
            <a:endParaRPr lang="en-GB" sz="2000" dirty="0"/>
          </a:p>
          <a:p>
            <a:r>
              <a:rPr lang="en-GB" sz="2800" dirty="0"/>
              <a:t>THANK YOU, TONY AND PETER!</a:t>
            </a:r>
          </a:p>
          <a:p>
            <a:endParaRPr lang="en-GB" dirty="0"/>
          </a:p>
        </p:txBody>
      </p:sp>
      <p:pic>
        <p:nvPicPr>
          <p:cNvPr id="4" name="Picture 3">
            <a:extLst>
              <a:ext uri="{FF2B5EF4-FFF2-40B4-BE49-F238E27FC236}">
                <a16:creationId xmlns:a16="http://schemas.microsoft.com/office/drawing/2014/main" id="{23719316-37FA-09BB-189F-82476CEFB0E0}"/>
              </a:ext>
            </a:extLst>
          </p:cNvPr>
          <p:cNvPicPr>
            <a:picLocks noChangeAspect="1"/>
          </p:cNvPicPr>
          <p:nvPr/>
        </p:nvPicPr>
        <p:blipFill rotWithShape="1">
          <a:blip r:embed="rId2"/>
          <a:srcRect t="13660" b="15523"/>
          <a:stretch/>
        </p:blipFill>
        <p:spPr>
          <a:xfrm>
            <a:off x="8907361" y="909320"/>
            <a:ext cx="2620108" cy="2001520"/>
          </a:xfrm>
          <a:prstGeom prst="rect">
            <a:avLst/>
          </a:prstGeom>
        </p:spPr>
      </p:pic>
      <p:pic>
        <p:nvPicPr>
          <p:cNvPr id="6" name="Picture 5">
            <a:extLst>
              <a:ext uri="{FF2B5EF4-FFF2-40B4-BE49-F238E27FC236}">
                <a16:creationId xmlns:a16="http://schemas.microsoft.com/office/drawing/2014/main" id="{586E0606-AA4F-7CFC-91B9-0E01DD6CD08B}"/>
              </a:ext>
            </a:extLst>
          </p:cNvPr>
          <p:cNvPicPr>
            <a:picLocks noChangeAspect="1"/>
          </p:cNvPicPr>
          <p:nvPr/>
        </p:nvPicPr>
        <p:blipFill>
          <a:blip r:embed="rId3"/>
          <a:stretch>
            <a:fillRect/>
          </a:stretch>
        </p:blipFill>
        <p:spPr>
          <a:xfrm>
            <a:off x="9034373" y="3020795"/>
            <a:ext cx="2493096" cy="2927885"/>
          </a:xfrm>
          <a:prstGeom prst="rect">
            <a:avLst/>
          </a:prstGeom>
        </p:spPr>
      </p:pic>
    </p:spTree>
    <p:extLst>
      <p:ext uri="{BB962C8B-B14F-4D97-AF65-F5344CB8AC3E}">
        <p14:creationId xmlns:p14="http://schemas.microsoft.com/office/powerpoint/2010/main" val="409293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9C6CD6-087A-1AAE-53E9-81381D492148}"/>
              </a:ext>
            </a:extLst>
          </p:cNvPr>
          <p:cNvSpPr txBox="1"/>
          <p:nvPr/>
        </p:nvSpPr>
        <p:spPr>
          <a:xfrm>
            <a:off x="1525421" y="4760639"/>
            <a:ext cx="9141156" cy="1415772"/>
          </a:xfrm>
          <a:prstGeom prst="rect">
            <a:avLst/>
          </a:prstGeom>
          <a:noFill/>
        </p:spPr>
        <p:txBody>
          <a:bodyPr wrap="none" rtlCol="0">
            <a:spAutoFit/>
          </a:bodyPr>
          <a:lstStyle/>
          <a:p>
            <a:pPr algn="ctr"/>
            <a:r>
              <a:rPr lang="en-GB" sz="5400" dirty="0"/>
              <a:t>Parish Development Plan</a:t>
            </a:r>
          </a:p>
          <a:p>
            <a:pPr algn="ctr"/>
            <a:r>
              <a:rPr lang="en-GB" sz="3200" dirty="0"/>
              <a:t>Parish Council objectives and how to achieve them</a:t>
            </a:r>
          </a:p>
        </p:txBody>
      </p:sp>
      <p:pic>
        <p:nvPicPr>
          <p:cNvPr id="3" name="Picture 2" descr="A logo with a picture of a city&#10;&#10;Description automatically generated">
            <a:extLst>
              <a:ext uri="{FF2B5EF4-FFF2-40B4-BE49-F238E27FC236}">
                <a16:creationId xmlns:a16="http://schemas.microsoft.com/office/drawing/2014/main" id="{91F40F69-4163-DE3E-38E7-77527CC22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579" y="601135"/>
            <a:ext cx="3779281" cy="3869984"/>
          </a:xfrm>
          <a:prstGeom prst="rect">
            <a:avLst/>
          </a:prstGeom>
        </p:spPr>
      </p:pic>
    </p:spTree>
    <p:extLst>
      <p:ext uri="{BB962C8B-B14F-4D97-AF65-F5344CB8AC3E}">
        <p14:creationId xmlns:p14="http://schemas.microsoft.com/office/powerpoint/2010/main" val="170926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E5C0ED2-C8F6-AB2D-BC24-A4506CC44AF2}"/>
              </a:ext>
            </a:extLst>
          </p:cNvPr>
          <p:cNvGraphicFramePr/>
          <p:nvPr>
            <p:extLst>
              <p:ext uri="{D42A27DB-BD31-4B8C-83A1-F6EECF244321}">
                <p14:modId xmlns:p14="http://schemas.microsoft.com/office/powerpoint/2010/main" val="3806433094"/>
              </p:ext>
            </p:extLst>
          </p:nvPr>
        </p:nvGraphicFramePr>
        <p:xfrm>
          <a:off x="3165442" y="349624"/>
          <a:ext cx="8788993" cy="8417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93D6332C-DDE4-D61E-6E17-10D9CB1D9A73}"/>
              </a:ext>
            </a:extLst>
          </p:cNvPr>
          <p:cNvGraphicFramePr/>
          <p:nvPr>
            <p:extLst>
              <p:ext uri="{D42A27DB-BD31-4B8C-83A1-F6EECF244321}">
                <p14:modId xmlns:p14="http://schemas.microsoft.com/office/powerpoint/2010/main" val="537826399"/>
              </p:ext>
            </p:extLst>
          </p:nvPr>
        </p:nvGraphicFramePr>
        <p:xfrm>
          <a:off x="-371475" y="-1826540"/>
          <a:ext cx="8915400" cy="86559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descr="A logo with a picture of a city&#10;&#10;Description automatically generated">
            <a:extLst>
              <a:ext uri="{FF2B5EF4-FFF2-40B4-BE49-F238E27FC236}">
                <a16:creationId xmlns:a16="http://schemas.microsoft.com/office/drawing/2014/main" id="{7F55D333-C099-AC67-5D6B-4107C072F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6006" y="2737597"/>
            <a:ext cx="1597890" cy="1636239"/>
          </a:xfrm>
          <a:prstGeom prst="rect">
            <a:avLst/>
          </a:prstGeom>
        </p:spPr>
      </p:pic>
      <p:sp>
        <p:nvSpPr>
          <p:cNvPr id="5" name="TextBox 4">
            <a:extLst>
              <a:ext uri="{FF2B5EF4-FFF2-40B4-BE49-F238E27FC236}">
                <a16:creationId xmlns:a16="http://schemas.microsoft.com/office/drawing/2014/main" id="{DD7C5FE4-D1EC-32FB-2EC2-E5BB81E6072E}"/>
              </a:ext>
            </a:extLst>
          </p:cNvPr>
          <p:cNvSpPr txBox="1"/>
          <p:nvPr/>
        </p:nvSpPr>
        <p:spPr>
          <a:xfrm>
            <a:off x="73892" y="746788"/>
            <a:ext cx="3371116" cy="923330"/>
          </a:xfrm>
          <a:prstGeom prst="rect">
            <a:avLst/>
          </a:prstGeom>
          <a:noFill/>
        </p:spPr>
        <p:txBody>
          <a:bodyPr wrap="none" rtlCol="0">
            <a:spAutoFit/>
          </a:bodyPr>
          <a:lstStyle/>
          <a:p>
            <a:r>
              <a:rPr lang="en-GB" sz="5400" dirty="0"/>
              <a:t>Objectives</a:t>
            </a:r>
          </a:p>
        </p:txBody>
      </p:sp>
    </p:spTree>
    <p:extLst>
      <p:ext uri="{BB962C8B-B14F-4D97-AF65-F5344CB8AC3E}">
        <p14:creationId xmlns:p14="http://schemas.microsoft.com/office/powerpoint/2010/main" val="319570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F8CF8-6321-E94B-703E-77D04486C1C4}"/>
              </a:ext>
            </a:extLst>
          </p:cNvPr>
          <p:cNvSpPr txBox="1"/>
          <p:nvPr/>
        </p:nvSpPr>
        <p:spPr>
          <a:xfrm>
            <a:off x="942108" y="725162"/>
            <a:ext cx="10030691" cy="1384995"/>
          </a:xfrm>
          <a:prstGeom prst="rect">
            <a:avLst/>
          </a:prstGeom>
          <a:noFill/>
        </p:spPr>
        <p:txBody>
          <a:bodyPr wrap="square">
            <a:spAutoFit/>
          </a:bodyPr>
          <a:lstStyle/>
          <a:p>
            <a:pPr lvl="0" algn="ctr"/>
            <a:r>
              <a:rPr lang="en-GB" sz="2800" dirty="0"/>
              <a:t>What initiatives could the Parish Council lead or support to develop accessible, affordable transport links to connect different Wards in the Parish?</a:t>
            </a:r>
          </a:p>
        </p:txBody>
      </p:sp>
      <p:pic>
        <p:nvPicPr>
          <p:cNvPr id="4" name="Picture 3">
            <a:extLst>
              <a:ext uri="{FF2B5EF4-FFF2-40B4-BE49-F238E27FC236}">
                <a16:creationId xmlns:a16="http://schemas.microsoft.com/office/drawing/2014/main" id="{E15C18D3-406D-1F78-42D7-0D9C359F2976}"/>
              </a:ext>
            </a:extLst>
          </p:cNvPr>
          <p:cNvPicPr>
            <a:picLocks noChangeAspect="1"/>
          </p:cNvPicPr>
          <p:nvPr/>
        </p:nvPicPr>
        <p:blipFill>
          <a:blip r:embed="rId2"/>
          <a:stretch>
            <a:fillRect/>
          </a:stretch>
        </p:blipFill>
        <p:spPr>
          <a:xfrm>
            <a:off x="4405745" y="2407776"/>
            <a:ext cx="3079750" cy="3475931"/>
          </a:xfrm>
          <a:prstGeom prst="rect">
            <a:avLst/>
          </a:prstGeom>
        </p:spPr>
      </p:pic>
    </p:spTree>
    <p:extLst>
      <p:ext uri="{BB962C8B-B14F-4D97-AF65-F5344CB8AC3E}">
        <p14:creationId xmlns:p14="http://schemas.microsoft.com/office/powerpoint/2010/main" val="216008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F8CF8-6321-E94B-703E-77D04486C1C4}"/>
              </a:ext>
            </a:extLst>
          </p:cNvPr>
          <p:cNvSpPr txBox="1"/>
          <p:nvPr/>
        </p:nvSpPr>
        <p:spPr>
          <a:xfrm>
            <a:off x="942108" y="725162"/>
            <a:ext cx="10030691" cy="1384995"/>
          </a:xfrm>
          <a:prstGeom prst="rect">
            <a:avLst/>
          </a:prstGeom>
          <a:noFill/>
        </p:spPr>
        <p:txBody>
          <a:bodyPr wrap="square">
            <a:spAutoFit/>
          </a:bodyPr>
          <a:lstStyle/>
          <a:p>
            <a:pPr algn="ctr"/>
            <a:r>
              <a:rPr lang="en-GB" sz="2800" dirty="0"/>
              <a:t>What initiatives could the Parish Council lead or support to work towards becoming sustainable, low carbon and environmentally friendly?</a:t>
            </a:r>
          </a:p>
        </p:txBody>
      </p:sp>
      <p:pic>
        <p:nvPicPr>
          <p:cNvPr id="2" name="Picture 1">
            <a:extLst>
              <a:ext uri="{FF2B5EF4-FFF2-40B4-BE49-F238E27FC236}">
                <a16:creationId xmlns:a16="http://schemas.microsoft.com/office/drawing/2014/main" id="{CC787AAF-3397-82DB-BDE9-058CCED2A6D6}"/>
              </a:ext>
            </a:extLst>
          </p:cNvPr>
          <p:cNvPicPr>
            <a:picLocks noChangeAspect="1"/>
          </p:cNvPicPr>
          <p:nvPr/>
        </p:nvPicPr>
        <p:blipFill>
          <a:blip r:embed="rId2"/>
          <a:stretch>
            <a:fillRect/>
          </a:stretch>
        </p:blipFill>
        <p:spPr>
          <a:xfrm>
            <a:off x="4405745" y="2407776"/>
            <a:ext cx="3079750" cy="3475931"/>
          </a:xfrm>
          <a:prstGeom prst="rect">
            <a:avLst/>
          </a:prstGeom>
        </p:spPr>
      </p:pic>
    </p:spTree>
    <p:extLst>
      <p:ext uri="{BB962C8B-B14F-4D97-AF65-F5344CB8AC3E}">
        <p14:creationId xmlns:p14="http://schemas.microsoft.com/office/powerpoint/2010/main" val="68377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F8CF8-6321-E94B-703E-77D04486C1C4}"/>
              </a:ext>
            </a:extLst>
          </p:cNvPr>
          <p:cNvSpPr txBox="1"/>
          <p:nvPr/>
        </p:nvSpPr>
        <p:spPr>
          <a:xfrm>
            <a:off x="942108" y="725162"/>
            <a:ext cx="10030691" cy="1384995"/>
          </a:xfrm>
          <a:prstGeom prst="rect">
            <a:avLst/>
          </a:prstGeom>
          <a:noFill/>
        </p:spPr>
        <p:txBody>
          <a:bodyPr wrap="square">
            <a:spAutoFit/>
          </a:bodyPr>
          <a:lstStyle/>
          <a:p>
            <a:pPr algn="ctr"/>
            <a:r>
              <a:rPr lang="en-GB" sz="2800" dirty="0"/>
              <a:t>What initiatives could the Parish Council lead or support to create a sense of belonging to a cohesive community called Stoke Mandeville?</a:t>
            </a:r>
          </a:p>
        </p:txBody>
      </p:sp>
      <p:pic>
        <p:nvPicPr>
          <p:cNvPr id="2" name="Picture 1">
            <a:extLst>
              <a:ext uri="{FF2B5EF4-FFF2-40B4-BE49-F238E27FC236}">
                <a16:creationId xmlns:a16="http://schemas.microsoft.com/office/drawing/2014/main" id="{D7AFFD60-8B37-7895-40E0-211C4E119385}"/>
              </a:ext>
            </a:extLst>
          </p:cNvPr>
          <p:cNvPicPr>
            <a:picLocks noChangeAspect="1"/>
          </p:cNvPicPr>
          <p:nvPr/>
        </p:nvPicPr>
        <p:blipFill>
          <a:blip r:embed="rId2"/>
          <a:stretch>
            <a:fillRect/>
          </a:stretch>
        </p:blipFill>
        <p:spPr>
          <a:xfrm>
            <a:off x="4405745" y="2407776"/>
            <a:ext cx="3079750" cy="3475931"/>
          </a:xfrm>
          <a:prstGeom prst="rect">
            <a:avLst/>
          </a:prstGeom>
        </p:spPr>
      </p:pic>
    </p:spTree>
    <p:extLst>
      <p:ext uri="{BB962C8B-B14F-4D97-AF65-F5344CB8AC3E}">
        <p14:creationId xmlns:p14="http://schemas.microsoft.com/office/powerpoint/2010/main" val="398689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65BFBE-E53D-3FF3-2493-67D3F4A7A1EB}"/>
              </a:ext>
            </a:extLst>
          </p:cNvPr>
          <p:cNvPicPr>
            <a:picLocks noChangeAspect="1"/>
          </p:cNvPicPr>
          <p:nvPr/>
        </p:nvPicPr>
        <p:blipFill>
          <a:blip r:embed="rId2"/>
          <a:stretch>
            <a:fillRect/>
          </a:stretch>
        </p:blipFill>
        <p:spPr>
          <a:xfrm>
            <a:off x="5511766" y="822035"/>
            <a:ext cx="6680234" cy="5518727"/>
          </a:xfrm>
          <a:prstGeom prst="rect">
            <a:avLst/>
          </a:prstGeom>
        </p:spPr>
      </p:pic>
      <p:sp>
        <p:nvSpPr>
          <p:cNvPr id="2" name="TextBox 1">
            <a:extLst>
              <a:ext uri="{FF2B5EF4-FFF2-40B4-BE49-F238E27FC236}">
                <a16:creationId xmlns:a16="http://schemas.microsoft.com/office/drawing/2014/main" id="{8EFB577A-2A87-E42C-67A5-19A52642CCA3}"/>
              </a:ext>
            </a:extLst>
          </p:cNvPr>
          <p:cNvSpPr txBox="1"/>
          <p:nvPr/>
        </p:nvSpPr>
        <p:spPr>
          <a:xfrm>
            <a:off x="648000" y="252000"/>
            <a:ext cx="2911951" cy="2062103"/>
          </a:xfrm>
          <a:prstGeom prst="rect">
            <a:avLst/>
          </a:prstGeom>
          <a:noFill/>
        </p:spPr>
        <p:txBody>
          <a:bodyPr wrap="none" rtlCol="0">
            <a:spAutoFit/>
          </a:bodyPr>
          <a:lstStyle/>
          <a:p>
            <a:r>
              <a:rPr lang="en-GB" sz="5400" dirty="0"/>
              <a:t>APRIL</a:t>
            </a:r>
          </a:p>
          <a:p>
            <a:endParaRPr lang="en-GB" dirty="0"/>
          </a:p>
          <a:p>
            <a:pPr marL="285750" indent="-285750">
              <a:buFont typeface="Wingdings" panose="05000000000000000000" pitchFamily="2" charset="2"/>
              <a:buChar char="§"/>
            </a:pPr>
            <a:r>
              <a:rPr lang="en-GB" sz="2000" dirty="0"/>
              <a:t>New website went live</a:t>
            </a:r>
          </a:p>
          <a:p>
            <a:endParaRPr lang="en-GB" dirty="0"/>
          </a:p>
          <a:p>
            <a:endParaRPr lang="en-GB" dirty="0"/>
          </a:p>
        </p:txBody>
      </p:sp>
      <p:pic>
        <p:nvPicPr>
          <p:cNvPr id="4" name="Picture 3">
            <a:extLst>
              <a:ext uri="{FF2B5EF4-FFF2-40B4-BE49-F238E27FC236}">
                <a16:creationId xmlns:a16="http://schemas.microsoft.com/office/drawing/2014/main" id="{D4FD936B-172F-6A70-C47A-DB992B2E6435}"/>
              </a:ext>
            </a:extLst>
          </p:cNvPr>
          <p:cNvPicPr>
            <a:picLocks noChangeAspect="1"/>
          </p:cNvPicPr>
          <p:nvPr/>
        </p:nvPicPr>
        <p:blipFill>
          <a:blip r:embed="rId3"/>
          <a:stretch>
            <a:fillRect/>
          </a:stretch>
        </p:blipFill>
        <p:spPr>
          <a:xfrm>
            <a:off x="1293091" y="1855195"/>
            <a:ext cx="5359467" cy="4838096"/>
          </a:xfrm>
          <a:prstGeom prst="rect">
            <a:avLst/>
          </a:prstGeom>
        </p:spPr>
      </p:pic>
    </p:spTree>
    <p:extLst>
      <p:ext uri="{BB962C8B-B14F-4D97-AF65-F5344CB8AC3E}">
        <p14:creationId xmlns:p14="http://schemas.microsoft.com/office/powerpoint/2010/main" val="385671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F8CF8-6321-E94B-703E-77D04486C1C4}"/>
              </a:ext>
            </a:extLst>
          </p:cNvPr>
          <p:cNvSpPr txBox="1"/>
          <p:nvPr/>
        </p:nvSpPr>
        <p:spPr>
          <a:xfrm>
            <a:off x="942108" y="725162"/>
            <a:ext cx="10030691" cy="1384995"/>
          </a:xfrm>
          <a:prstGeom prst="rect">
            <a:avLst/>
          </a:prstGeom>
          <a:noFill/>
        </p:spPr>
        <p:txBody>
          <a:bodyPr wrap="square">
            <a:spAutoFit/>
          </a:bodyPr>
          <a:lstStyle/>
          <a:p>
            <a:pPr algn="ctr"/>
            <a:r>
              <a:rPr lang="en-GB" sz="2800" dirty="0"/>
              <a:t>What initiatives could the Parish Council lead or support as part of a proactive approach to leading and building a community of all ages?</a:t>
            </a:r>
          </a:p>
        </p:txBody>
      </p:sp>
      <p:pic>
        <p:nvPicPr>
          <p:cNvPr id="5" name="Picture 4">
            <a:extLst>
              <a:ext uri="{FF2B5EF4-FFF2-40B4-BE49-F238E27FC236}">
                <a16:creationId xmlns:a16="http://schemas.microsoft.com/office/drawing/2014/main" id="{12CDF45C-D0CC-0068-56AB-1D4723CF16BA}"/>
              </a:ext>
            </a:extLst>
          </p:cNvPr>
          <p:cNvPicPr>
            <a:picLocks noChangeAspect="1"/>
          </p:cNvPicPr>
          <p:nvPr/>
        </p:nvPicPr>
        <p:blipFill>
          <a:blip r:embed="rId2"/>
          <a:stretch>
            <a:fillRect/>
          </a:stretch>
        </p:blipFill>
        <p:spPr>
          <a:xfrm>
            <a:off x="4405745" y="2407776"/>
            <a:ext cx="3079750" cy="3475931"/>
          </a:xfrm>
          <a:prstGeom prst="rect">
            <a:avLst/>
          </a:prstGeom>
        </p:spPr>
      </p:pic>
    </p:spTree>
    <p:extLst>
      <p:ext uri="{BB962C8B-B14F-4D97-AF65-F5344CB8AC3E}">
        <p14:creationId xmlns:p14="http://schemas.microsoft.com/office/powerpoint/2010/main" val="2071750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F8CF8-6321-E94B-703E-77D04486C1C4}"/>
              </a:ext>
            </a:extLst>
          </p:cNvPr>
          <p:cNvSpPr txBox="1"/>
          <p:nvPr/>
        </p:nvSpPr>
        <p:spPr>
          <a:xfrm>
            <a:off x="942108" y="725162"/>
            <a:ext cx="10030691" cy="954107"/>
          </a:xfrm>
          <a:prstGeom prst="rect">
            <a:avLst/>
          </a:prstGeom>
          <a:noFill/>
        </p:spPr>
        <p:txBody>
          <a:bodyPr wrap="square">
            <a:spAutoFit/>
          </a:bodyPr>
          <a:lstStyle/>
          <a:p>
            <a:pPr algn="ctr"/>
            <a:r>
              <a:rPr lang="en-GB" sz="2800" dirty="0"/>
              <a:t>What initiatives could the Parish Council lead or support to improve the health and wellbeing of residents of all ages?</a:t>
            </a:r>
          </a:p>
        </p:txBody>
      </p:sp>
      <p:pic>
        <p:nvPicPr>
          <p:cNvPr id="5" name="Picture 4">
            <a:extLst>
              <a:ext uri="{FF2B5EF4-FFF2-40B4-BE49-F238E27FC236}">
                <a16:creationId xmlns:a16="http://schemas.microsoft.com/office/drawing/2014/main" id="{12CDF45C-D0CC-0068-56AB-1D4723CF16BA}"/>
              </a:ext>
            </a:extLst>
          </p:cNvPr>
          <p:cNvPicPr>
            <a:picLocks noChangeAspect="1"/>
          </p:cNvPicPr>
          <p:nvPr/>
        </p:nvPicPr>
        <p:blipFill>
          <a:blip r:embed="rId2"/>
          <a:stretch>
            <a:fillRect/>
          </a:stretch>
        </p:blipFill>
        <p:spPr>
          <a:xfrm>
            <a:off x="4405745" y="2407776"/>
            <a:ext cx="3079750" cy="3475931"/>
          </a:xfrm>
          <a:prstGeom prst="rect">
            <a:avLst/>
          </a:prstGeom>
        </p:spPr>
      </p:pic>
    </p:spTree>
    <p:extLst>
      <p:ext uri="{BB962C8B-B14F-4D97-AF65-F5344CB8AC3E}">
        <p14:creationId xmlns:p14="http://schemas.microsoft.com/office/powerpoint/2010/main" val="2481198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547520" y="160993"/>
            <a:ext cx="11096960" cy="3293209"/>
          </a:xfrm>
          <a:prstGeom prst="rect">
            <a:avLst/>
          </a:prstGeom>
          <a:noFill/>
        </p:spPr>
        <p:txBody>
          <a:bodyPr wrap="square" rtlCol="0">
            <a:spAutoFit/>
          </a:bodyPr>
          <a:lstStyle/>
          <a:p>
            <a:r>
              <a:rPr lang="en-GB" sz="5400" dirty="0"/>
              <a:t>MAY</a:t>
            </a:r>
          </a:p>
          <a:p>
            <a:endParaRPr lang="en-GB" dirty="0"/>
          </a:p>
          <a:p>
            <a:pPr marL="342900" indent="-342900">
              <a:buFont typeface="Arial" panose="020B0604020202020204" pitchFamily="34" charset="0"/>
              <a:buChar char="•"/>
            </a:pPr>
            <a:r>
              <a:rPr lang="en-GB" sz="2000" dirty="0"/>
              <a:t>Parish Council became sole Trustees of SMVCA, transferring running of Eskdale Road Community Centre to the PC</a:t>
            </a:r>
          </a:p>
          <a:p>
            <a:pPr marL="342900" indent="-342900">
              <a:buFont typeface="Arial" panose="020B0604020202020204" pitchFamily="34" charset="0"/>
              <a:buChar char="•"/>
            </a:pPr>
            <a:r>
              <a:rPr lang="en-GB" sz="2000" dirty="0"/>
              <a:t>Installed a plaque commemorating King’s Coronation by a plum tree at the railway station</a:t>
            </a:r>
          </a:p>
          <a:p>
            <a:pPr marL="342900" indent="-342900">
              <a:buFont typeface="Arial" panose="020B0604020202020204" pitchFamily="34" charset="0"/>
              <a:buChar char="•"/>
            </a:pPr>
            <a:r>
              <a:rPr lang="en-GB" sz="2000" dirty="0"/>
              <a:t>Organised King’s Coronation community event at Eskdale Road</a:t>
            </a:r>
          </a:p>
          <a:p>
            <a:pPr marL="342900" indent="-342900">
              <a:buFont typeface="Arial" panose="020B0604020202020204" pitchFamily="34" charset="0"/>
              <a:buChar char="•"/>
            </a:pPr>
            <a:r>
              <a:rPr lang="en-GB" sz="2000" dirty="0"/>
              <a:t>New playground was officially opened</a:t>
            </a:r>
          </a:p>
          <a:p>
            <a:endParaRPr lang="en-GB" dirty="0"/>
          </a:p>
          <a:p>
            <a:endParaRPr lang="en-GB" dirty="0"/>
          </a:p>
        </p:txBody>
      </p:sp>
      <p:pic>
        <p:nvPicPr>
          <p:cNvPr id="7" name="Picture 6">
            <a:extLst>
              <a:ext uri="{FF2B5EF4-FFF2-40B4-BE49-F238E27FC236}">
                <a16:creationId xmlns:a16="http://schemas.microsoft.com/office/drawing/2014/main" id="{56B4CEF9-8C44-7353-EE45-D0210E9D5FED}"/>
              </a:ext>
            </a:extLst>
          </p:cNvPr>
          <p:cNvPicPr>
            <a:picLocks noChangeAspect="1"/>
          </p:cNvPicPr>
          <p:nvPr/>
        </p:nvPicPr>
        <p:blipFill>
          <a:blip r:embed="rId2"/>
          <a:stretch>
            <a:fillRect/>
          </a:stretch>
        </p:blipFill>
        <p:spPr>
          <a:xfrm>
            <a:off x="2466109" y="3029527"/>
            <a:ext cx="5205190" cy="3667480"/>
          </a:xfrm>
          <a:prstGeom prst="rect">
            <a:avLst/>
          </a:prstGeom>
        </p:spPr>
      </p:pic>
      <p:pic>
        <p:nvPicPr>
          <p:cNvPr id="5" name="Picture 4">
            <a:extLst>
              <a:ext uri="{FF2B5EF4-FFF2-40B4-BE49-F238E27FC236}">
                <a16:creationId xmlns:a16="http://schemas.microsoft.com/office/drawing/2014/main" id="{9CFB31AC-5246-3212-2BB4-0EF9E9BDC0EA}"/>
              </a:ext>
            </a:extLst>
          </p:cNvPr>
          <p:cNvPicPr>
            <a:picLocks noChangeAspect="1"/>
          </p:cNvPicPr>
          <p:nvPr/>
        </p:nvPicPr>
        <p:blipFill>
          <a:blip r:embed="rId3"/>
          <a:stretch>
            <a:fillRect/>
          </a:stretch>
        </p:blipFill>
        <p:spPr>
          <a:xfrm>
            <a:off x="197388" y="3029527"/>
            <a:ext cx="2112462" cy="2410692"/>
          </a:xfrm>
          <a:prstGeom prst="rect">
            <a:avLst/>
          </a:prstGeom>
        </p:spPr>
      </p:pic>
      <p:pic>
        <p:nvPicPr>
          <p:cNvPr id="4" name="Picture 3">
            <a:extLst>
              <a:ext uri="{FF2B5EF4-FFF2-40B4-BE49-F238E27FC236}">
                <a16:creationId xmlns:a16="http://schemas.microsoft.com/office/drawing/2014/main" id="{59F764FA-F8CF-20F2-9412-BBD6DD37E830}"/>
              </a:ext>
            </a:extLst>
          </p:cNvPr>
          <p:cNvPicPr>
            <a:picLocks noChangeAspect="1"/>
          </p:cNvPicPr>
          <p:nvPr/>
        </p:nvPicPr>
        <p:blipFill>
          <a:blip r:embed="rId4"/>
          <a:stretch>
            <a:fillRect/>
          </a:stretch>
        </p:blipFill>
        <p:spPr>
          <a:xfrm>
            <a:off x="7905565" y="3029527"/>
            <a:ext cx="3990268" cy="2985434"/>
          </a:xfrm>
          <a:prstGeom prst="rect">
            <a:avLst/>
          </a:prstGeom>
        </p:spPr>
      </p:pic>
    </p:spTree>
    <p:extLst>
      <p:ext uri="{BB962C8B-B14F-4D97-AF65-F5344CB8AC3E}">
        <p14:creationId xmlns:p14="http://schemas.microsoft.com/office/powerpoint/2010/main" val="378707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509993" cy="2708434"/>
          </a:xfrm>
          <a:prstGeom prst="rect">
            <a:avLst/>
          </a:prstGeom>
          <a:noFill/>
        </p:spPr>
        <p:txBody>
          <a:bodyPr wrap="none" rtlCol="0">
            <a:spAutoFit/>
          </a:bodyPr>
          <a:lstStyle/>
          <a:p>
            <a:r>
              <a:rPr lang="en-GB" sz="5400" dirty="0"/>
              <a:t>JUNE</a:t>
            </a:r>
          </a:p>
          <a:p>
            <a:endParaRPr lang="en-GB" dirty="0"/>
          </a:p>
          <a:p>
            <a:pPr marL="342900" indent="-342900">
              <a:buFont typeface="Arial" panose="020B0604020202020204" pitchFamily="34" charset="0"/>
              <a:buChar char="•"/>
            </a:pPr>
            <a:r>
              <a:rPr lang="en-GB" sz="2000" dirty="0"/>
              <a:t>Working Group formed to solidify the Parish Council’s proposals for the ex-BCSSC site</a:t>
            </a:r>
          </a:p>
          <a:p>
            <a:pPr marL="342900" indent="-342900">
              <a:buFont typeface="Arial" panose="020B0604020202020204" pitchFamily="34" charset="0"/>
              <a:buChar char="•"/>
            </a:pPr>
            <a:r>
              <a:rPr lang="en-GB" sz="2000" dirty="0"/>
              <a:t>New report on asbestos at the new burial ground was completed allowing plans to proceed</a:t>
            </a:r>
          </a:p>
          <a:p>
            <a:pPr marL="342900" indent="-342900">
              <a:buFont typeface="Arial" panose="020B0604020202020204" pitchFamily="34" charset="0"/>
              <a:buChar char="•"/>
            </a:pPr>
            <a:r>
              <a:rPr lang="en-GB" sz="2000" dirty="0"/>
              <a:t>Path from the church to The Hawthorns estate was cleared</a:t>
            </a:r>
          </a:p>
          <a:p>
            <a:pPr marL="342900" indent="-342900">
              <a:buFont typeface="Arial" panose="020B0604020202020204" pitchFamily="34" charset="0"/>
              <a:buChar char="•"/>
            </a:pPr>
            <a:r>
              <a:rPr lang="en-GB" sz="2000" dirty="0"/>
              <a:t>Agreement to part-fund a project to improve the Green at the railway station</a:t>
            </a:r>
          </a:p>
          <a:p>
            <a:endParaRPr lang="en-GB" dirty="0"/>
          </a:p>
        </p:txBody>
      </p:sp>
      <p:pic>
        <p:nvPicPr>
          <p:cNvPr id="6" name="Picture 5">
            <a:extLst>
              <a:ext uri="{FF2B5EF4-FFF2-40B4-BE49-F238E27FC236}">
                <a16:creationId xmlns:a16="http://schemas.microsoft.com/office/drawing/2014/main" id="{55362737-4621-CD81-3235-B2F33E79848F}"/>
              </a:ext>
            </a:extLst>
          </p:cNvPr>
          <p:cNvPicPr>
            <a:picLocks noChangeAspect="1"/>
          </p:cNvPicPr>
          <p:nvPr/>
        </p:nvPicPr>
        <p:blipFill>
          <a:blip r:embed="rId2"/>
          <a:stretch>
            <a:fillRect/>
          </a:stretch>
        </p:blipFill>
        <p:spPr>
          <a:xfrm>
            <a:off x="6400799" y="2854955"/>
            <a:ext cx="5384801" cy="3751045"/>
          </a:xfrm>
          <a:prstGeom prst="rect">
            <a:avLst/>
          </a:prstGeom>
        </p:spPr>
      </p:pic>
      <p:pic>
        <p:nvPicPr>
          <p:cNvPr id="8" name="Picture 7">
            <a:extLst>
              <a:ext uri="{FF2B5EF4-FFF2-40B4-BE49-F238E27FC236}">
                <a16:creationId xmlns:a16="http://schemas.microsoft.com/office/drawing/2014/main" id="{CAC47B66-9456-FFC7-2E7A-6A6B83C2133C}"/>
              </a:ext>
            </a:extLst>
          </p:cNvPr>
          <p:cNvPicPr>
            <a:picLocks noChangeAspect="1"/>
          </p:cNvPicPr>
          <p:nvPr/>
        </p:nvPicPr>
        <p:blipFill>
          <a:blip r:embed="rId3"/>
          <a:stretch>
            <a:fillRect/>
          </a:stretch>
        </p:blipFill>
        <p:spPr>
          <a:xfrm>
            <a:off x="498907" y="3288845"/>
            <a:ext cx="5754111" cy="2833998"/>
          </a:xfrm>
          <a:prstGeom prst="rect">
            <a:avLst/>
          </a:prstGeom>
        </p:spPr>
      </p:pic>
    </p:spTree>
    <p:extLst>
      <p:ext uri="{BB962C8B-B14F-4D97-AF65-F5344CB8AC3E}">
        <p14:creationId xmlns:p14="http://schemas.microsoft.com/office/powerpoint/2010/main" val="1656551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632398" cy="2092881"/>
          </a:xfrm>
          <a:prstGeom prst="rect">
            <a:avLst/>
          </a:prstGeom>
          <a:noFill/>
        </p:spPr>
        <p:txBody>
          <a:bodyPr wrap="none" rtlCol="0">
            <a:spAutoFit/>
          </a:bodyPr>
          <a:lstStyle/>
          <a:p>
            <a:r>
              <a:rPr lang="en-GB" sz="5400" dirty="0"/>
              <a:t>JULY</a:t>
            </a:r>
          </a:p>
          <a:p>
            <a:endParaRPr lang="en-GB" dirty="0"/>
          </a:p>
          <a:p>
            <a:pPr marL="342900" indent="-342900">
              <a:buFont typeface="Arial" panose="020B0604020202020204" pitchFamily="34" charset="0"/>
              <a:buChar char="•"/>
            </a:pPr>
            <a:r>
              <a:rPr lang="en-GB" sz="2000" dirty="0"/>
              <a:t>New defibrillator installed on Stoke Grange to add to the one installed at The Belmore in May</a:t>
            </a:r>
          </a:p>
          <a:p>
            <a:pPr marL="342900" indent="-342900">
              <a:buFont typeface="Arial" panose="020B0604020202020204" pitchFamily="34" charset="0"/>
              <a:buChar char="•"/>
            </a:pPr>
            <a:endParaRPr lang="en-GB" sz="2000" dirty="0"/>
          </a:p>
          <a:p>
            <a:endParaRPr lang="en-GB" dirty="0"/>
          </a:p>
        </p:txBody>
      </p:sp>
      <p:pic>
        <p:nvPicPr>
          <p:cNvPr id="4" name="Picture 3">
            <a:extLst>
              <a:ext uri="{FF2B5EF4-FFF2-40B4-BE49-F238E27FC236}">
                <a16:creationId xmlns:a16="http://schemas.microsoft.com/office/drawing/2014/main" id="{77FDA876-B16E-638B-3849-FBA596319C82}"/>
              </a:ext>
            </a:extLst>
          </p:cNvPr>
          <p:cNvPicPr>
            <a:picLocks noChangeAspect="1"/>
          </p:cNvPicPr>
          <p:nvPr/>
        </p:nvPicPr>
        <p:blipFill>
          <a:blip r:embed="rId2"/>
          <a:stretch>
            <a:fillRect/>
          </a:stretch>
        </p:blipFill>
        <p:spPr>
          <a:xfrm>
            <a:off x="1058719" y="1829166"/>
            <a:ext cx="3873499" cy="4776834"/>
          </a:xfrm>
          <a:prstGeom prst="rect">
            <a:avLst/>
          </a:prstGeom>
        </p:spPr>
      </p:pic>
      <p:pic>
        <p:nvPicPr>
          <p:cNvPr id="10" name="Picture 9">
            <a:extLst>
              <a:ext uri="{FF2B5EF4-FFF2-40B4-BE49-F238E27FC236}">
                <a16:creationId xmlns:a16="http://schemas.microsoft.com/office/drawing/2014/main" id="{6816A807-4FE7-8FBA-010E-75F875E2E9E3}"/>
              </a:ext>
            </a:extLst>
          </p:cNvPr>
          <p:cNvPicPr>
            <a:picLocks noChangeAspect="1"/>
          </p:cNvPicPr>
          <p:nvPr/>
        </p:nvPicPr>
        <p:blipFill>
          <a:blip r:embed="rId3"/>
          <a:stretch>
            <a:fillRect/>
          </a:stretch>
        </p:blipFill>
        <p:spPr>
          <a:xfrm>
            <a:off x="5103379" y="2244782"/>
            <a:ext cx="4552950" cy="4333875"/>
          </a:xfrm>
          <a:prstGeom prst="rect">
            <a:avLst/>
          </a:prstGeom>
        </p:spPr>
      </p:pic>
    </p:spTree>
    <p:extLst>
      <p:ext uri="{BB962C8B-B14F-4D97-AF65-F5344CB8AC3E}">
        <p14:creationId xmlns:p14="http://schemas.microsoft.com/office/powerpoint/2010/main" val="71861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0975040" cy="2400657"/>
          </a:xfrm>
          <a:prstGeom prst="rect">
            <a:avLst/>
          </a:prstGeom>
          <a:noFill/>
        </p:spPr>
        <p:txBody>
          <a:bodyPr wrap="square" rtlCol="0">
            <a:spAutoFit/>
          </a:bodyPr>
          <a:lstStyle/>
          <a:p>
            <a:r>
              <a:rPr lang="en-GB" sz="5400" dirty="0"/>
              <a:t>AUGUST</a:t>
            </a:r>
          </a:p>
          <a:p>
            <a:endParaRPr lang="en-GB" dirty="0"/>
          </a:p>
          <a:p>
            <a:pPr marL="342900" indent="-342900">
              <a:buFont typeface="Arial" panose="020B0604020202020204" pitchFamily="34" charset="0"/>
              <a:buChar char="•"/>
            </a:pPr>
            <a:r>
              <a:rPr lang="en-GB" sz="2000" dirty="0"/>
              <a:t>Play Ranger sessions organised for local children at Hawkslade and Eskdale Road</a:t>
            </a:r>
          </a:p>
          <a:p>
            <a:pPr marL="342900" indent="-342900">
              <a:buFont typeface="Arial" panose="020B0604020202020204" pitchFamily="34" charset="0"/>
              <a:buChar char="•"/>
            </a:pPr>
            <a:r>
              <a:rPr lang="en-GB" sz="2000" dirty="0"/>
              <a:t>Heritage information board installed on the Village Green – joint project with The Village Society</a:t>
            </a:r>
          </a:p>
          <a:p>
            <a:pPr marL="342900" indent="-342900">
              <a:buFont typeface="Arial" panose="020B0604020202020204" pitchFamily="34" charset="0"/>
              <a:buChar char="•"/>
            </a:pPr>
            <a:endParaRPr lang="en-GB" sz="2000" dirty="0"/>
          </a:p>
          <a:p>
            <a:endParaRPr lang="en-GB" dirty="0"/>
          </a:p>
        </p:txBody>
      </p:sp>
      <p:pic>
        <p:nvPicPr>
          <p:cNvPr id="6" name="Picture 5">
            <a:extLst>
              <a:ext uri="{FF2B5EF4-FFF2-40B4-BE49-F238E27FC236}">
                <a16:creationId xmlns:a16="http://schemas.microsoft.com/office/drawing/2014/main" id="{E3DFF5F8-F1F7-4387-F432-2B7C78C4AE80}"/>
              </a:ext>
            </a:extLst>
          </p:cNvPr>
          <p:cNvPicPr>
            <a:picLocks noChangeAspect="1"/>
          </p:cNvPicPr>
          <p:nvPr/>
        </p:nvPicPr>
        <p:blipFill>
          <a:blip r:embed="rId2"/>
          <a:stretch>
            <a:fillRect/>
          </a:stretch>
        </p:blipFill>
        <p:spPr>
          <a:xfrm>
            <a:off x="1091337" y="2113480"/>
            <a:ext cx="3600736" cy="4475868"/>
          </a:xfrm>
          <a:prstGeom prst="rect">
            <a:avLst/>
          </a:prstGeom>
        </p:spPr>
      </p:pic>
      <p:pic>
        <p:nvPicPr>
          <p:cNvPr id="9" name="Picture 8">
            <a:extLst>
              <a:ext uri="{FF2B5EF4-FFF2-40B4-BE49-F238E27FC236}">
                <a16:creationId xmlns:a16="http://schemas.microsoft.com/office/drawing/2014/main" id="{97DA4C6E-5104-6626-E7E7-F719F01A2FD4}"/>
              </a:ext>
            </a:extLst>
          </p:cNvPr>
          <p:cNvPicPr>
            <a:picLocks noChangeAspect="1"/>
          </p:cNvPicPr>
          <p:nvPr/>
        </p:nvPicPr>
        <p:blipFill>
          <a:blip r:embed="rId3"/>
          <a:stretch>
            <a:fillRect/>
          </a:stretch>
        </p:blipFill>
        <p:spPr>
          <a:xfrm>
            <a:off x="4830762" y="2667056"/>
            <a:ext cx="7000875" cy="3076575"/>
          </a:xfrm>
          <a:prstGeom prst="rect">
            <a:avLst/>
          </a:prstGeom>
        </p:spPr>
      </p:pic>
    </p:spTree>
    <p:extLst>
      <p:ext uri="{BB962C8B-B14F-4D97-AF65-F5344CB8AC3E}">
        <p14:creationId xmlns:p14="http://schemas.microsoft.com/office/powerpoint/2010/main" val="96849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1318291" cy="3323987"/>
          </a:xfrm>
          <a:prstGeom prst="rect">
            <a:avLst/>
          </a:prstGeom>
          <a:noFill/>
        </p:spPr>
        <p:txBody>
          <a:bodyPr wrap="none" rtlCol="0">
            <a:spAutoFit/>
          </a:bodyPr>
          <a:lstStyle/>
          <a:p>
            <a:r>
              <a:rPr lang="en-GB" sz="5400" dirty="0"/>
              <a:t>SEPTEMBER</a:t>
            </a:r>
          </a:p>
          <a:p>
            <a:endParaRPr lang="en-GB" dirty="0"/>
          </a:p>
          <a:p>
            <a:pPr marL="342900" indent="-342900">
              <a:buFont typeface="Arial" panose="020B0604020202020204" pitchFamily="34" charset="0"/>
              <a:buChar char="•"/>
            </a:pPr>
            <a:r>
              <a:rPr lang="en-GB" sz="2000" dirty="0"/>
              <a:t>Carol Jenkins co-opted onto the Parish Council</a:t>
            </a:r>
          </a:p>
          <a:p>
            <a:pPr marL="342900" indent="-342900">
              <a:buFont typeface="Arial" panose="020B0604020202020204" pitchFamily="34" charset="0"/>
              <a:buChar char="•"/>
            </a:pPr>
            <a:r>
              <a:rPr lang="en-GB" sz="2000" dirty="0"/>
              <a:t>Formal consultation on parking scheme for Dorchester Close and nearby roads given the go-ahead</a:t>
            </a:r>
          </a:p>
          <a:p>
            <a:pPr marL="342900" indent="-342900">
              <a:buFont typeface="Arial" panose="020B0604020202020204" pitchFamily="34" charset="0"/>
              <a:buChar char="•"/>
            </a:pPr>
            <a:r>
              <a:rPr lang="en-GB" sz="2000" dirty="0"/>
              <a:t>Consultant engaged to report on cracking to path on the playing field</a:t>
            </a:r>
          </a:p>
          <a:p>
            <a:pPr marL="342900" indent="-342900">
              <a:buFont typeface="Arial" panose="020B0604020202020204" pitchFamily="34" charset="0"/>
              <a:buChar char="•"/>
            </a:pPr>
            <a:r>
              <a:rPr lang="en-GB" sz="2000" dirty="0"/>
              <a:t>Quarterly e-newsletter first issue produced with 125 residents currently signed up</a:t>
            </a:r>
          </a:p>
          <a:p>
            <a:pPr marL="342900" indent="-342900">
              <a:buFont typeface="Arial" panose="020B0604020202020204" pitchFamily="34" charset="0"/>
              <a:buChar char="•"/>
            </a:pPr>
            <a:r>
              <a:rPr lang="en-GB" sz="2000" dirty="0"/>
              <a:t>Agreement to not increase the Parish Precept for 2024/25</a:t>
            </a:r>
          </a:p>
          <a:p>
            <a:pPr marL="342900" indent="-342900">
              <a:buFont typeface="Arial" panose="020B0604020202020204" pitchFamily="34" charset="0"/>
              <a:buChar char="•"/>
            </a:pPr>
            <a:r>
              <a:rPr lang="en-GB" sz="2000" dirty="0"/>
              <a:t>Compost bin constructed at the burial ground</a:t>
            </a:r>
          </a:p>
          <a:p>
            <a:endParaRPr lang="en-GB" dirty="0"/>
          </a:p>
        </p:txBody>
      </p:sp>
      <p:pic>
        <p:nvPicPr>
          <p:cNvPr id="8" name="Picture 7">
            <a:extLst>
              <a:ext uri="{FF2B5EF4-FFF2-40B4-BE49-F238E27FC236}">
                <a16:creationId xmlns:a16="http://schemas.microsoft.com/office/drawing/2014/main" id="{8C02A7F2-E325-F750-DFD7-453F42DBD9AC}"/>
              </a:ext>
            </a:extLst>
          </p:cNvPr>
          <p:cNvPicPr>
            <a:picLocks noChangeAspect="1"/>
          </p:cNvPicPr>
          <p:nvPr/>
        </p:nvPicPr>
        <p:blipFill>
          <a:blip r:embed="rId2"/>
          <a:stretch>
            <a:fillRect/>
          </a:stretch>
        </p:blipFill>
        <p:spPr>
          <a:xfrm>
            <a:off x="1045442" y="3349081"/>
            <a:ext cx="4074245" cy="3508919"/>
          </a:xfrm>
          <a:prstGeom prst="rect">
            <a:avLst/>
          </a:prstGeom>
        </p:spPr>
      </p:pic>
      <p:pic>
        <p:nvPicPr>
          <p:cNvPr id="5" name="Picture 4">
            <a:extLst>
              <a:ext uri="{FF2B5EF4-FFF2-40B4-BE49-F238E27FC236}">
                <a16:creationId xmlns:a16="http://schemas.microsoft.com/office/drawing/2014/main" id="{436D8868-AFF1-9834-B0F8-CE98794E3B80}"/>
              </a:ext>
            </a:extLst>
          </p:cNvPr>
          <p:cNvPicPr>
            <a:picLocks noChangeAspect="1"/>
          </p:cNvPicPr>
          <p:nvPr/>
        </p:nvPicPr>
        <p:blipFill>
          <a:blip r:embed="rId3"/>
          <a:stretch>
            <a:fillRect/>
          </a:stretch>
        </p:blipFill>
        <p:spPr>
          <a:xfrm>
            <a:off x="5994400" y="3429000"/>
            <a:ext cx="4361439" cy="3276873"/>
          </a:xfrm>
          <a:prstGeom prst="rect">
            <a:avLst/>
          </a:prstGeom>
        </p:spPr>
      </p:pic>
    </p:spTree>
    <p:extLst>
      <p:ext uri="{BB962C8B-B14F-4D97-AF65-F5344CB8AC3E}">
        <p14:creationId xmlns:p14="http://schemas.microsoft.com/office/powerpoint/2010/main" val="373774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11170366" cy="2954655"/>
          </a:xfrm>
          <a:prstGeom prst="rect">
            <a:avLst/>
          </a:prstGeom>
          <a:noFill/>
        </p:spPr>
        <p:txBody>
          <a:bodyPr wrap="none" rtlCol="0">
            <a:spAutoFit/>
          </a:bodyPr>
          <a:lstStyle/>
          <a:p>
            <a:r>
              <a:rPr lang="en-GB" sz="5400" dirty="0"/>
              <a:t>OCTOBER</a:t>
            </a:r>
          </a:p>
          <a:p>
            <a:endParaRPr lang="en-GB" dirty="0"/>
          </a:p>
          <a:p>
            <a:pPr marL="342900" indent="-342900">
              <a:buFont typeface="Arial" panose="020B0604020202020204" pitchFamily="34" charset="0"/>
              <a:buChar char="•"/>
            </a:pPr>
            <a:r>
              <a:rPr lang="en-GB" sz="2000" dirty="0"/>
              <a:t>Traffic Working Group formed in response to residents’ concerns about speed on Wendover Road</a:t>
            </a:r>
          </a:p>
          <a:p>
            <a:pPr marL="342900" indent="-342900">
              <a:buFont typeface="Arial" panose="020B0604020202020204" pitchFamily="34" charset="0"/>
              <a:buChar char="•"/>
            </a:pPr>
            <a:r>
              <a:rPr lang="en-GB" sz="2000" dirty="0"/>
              <a:t>Received Certificate of Merit in Best Kept Village Competition</a:t>
            </a:r>
          </a:p>
          <a:p>
            <a:endParaRPr lang="en-GB" sz="2000" dirty="0"/>
          </a:p>
          <a:p>
            <a:endParaRPr lang="en-GB" dirty="0"/>
          </a:p>
          <a:p>
            <a:endParaRPr lang="en-GB" dirty="0"/>
          </a:p>
          <a:p>
            <a:endParaRPr lang="en-GB" dirty="0"/>
          </a:p>
        </p:txBody>
      </p:sp>
      <p:pic>
        <p:nvPicPr>
          <p:cNvPr id="8" name="Picture 7">
            <a:extLst>
              <a:ext uri="{FF2B5EF4-FFF2-40B4-BE49-F238E27FC236}">
                <a16:creationId xmlns:a16="http://schemas.microsoft.com/office/drawing/2014/main" id="{A46EB76A-25E9-AC5F-0E32-7C05B1C87DFA}"/>
              </a:ext>
            </a:extLst>
          </p:cNvPr>
          <p:cNvPicPr>
            <a:picLocks noChangeAspect="1"/>
          </p:cNvPicPr>
          <p:nvPr/>
        </p:nvPicPr>
        <p:blipFill>
          <a:blip r:embed="rId2"/>
          <a:stretch>
            <a:fillRect/>
          </a:stretch>
        </p:blipFill>
        <p:spPr>
          <a:xfrm>
            <a:off x="2946401" y="2375444"/>
            <a:ext cx="5320145" cy="3766304"/>
          </a:xfrm>
          <a:prstGeom prst="rect">
            <a:avLst/>
          </a:prstGeom>
        </p:spPr>
      </p:pic>
    </p:spTree>
    <p:extLst>
      <p:ext uri="{BB962C8B-B14F-4D97-AF65-F5344CB8AC3E}">
        <p14:creationId xmlns:p14="http://schemas.microsoft.com/office/powerpoint/2010/main" val="281249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B577A-2A87-E42C-67A5-19A52642CCA3}"/>
              </a:ext>
            </a:extLst>
          </p:cNvPr>
          <p:cNvSpPr txBox="1"/>
          <p:nvPr/>
        </p:nvSpPr>
        <p:spPr>
          <a:xfrm>
            <a:off x="648000" y="252000"/>
            <a:ext cx="9017790" cy="3262432"/>
          </a:xfrm>
          <a:prstGeom prst="rect">
            <a:avLst/>
          </a:prstGeom>
          <a:noFill/>
        </p:spPr>
        <p:txBody>
          <a:bodyPr wrap="none" rtlCol="0">
            <a:spAutoFit/>
          </a:bodyPr>
          <a:lstStyle/>
          <a:p>
            <a:r>
              <a:rPr lang="en-GB" sz="5400" dirty="0"/>
              <a:t>NOVEMBER</a:t>
            </a:r>
          </a:p>
          <a:p>
            <a:endParaRPr lang="en-GB" dirty="0"/>
          </a:p>
          <a:p>
            <a:pPr marL="342900" indent="-342900">
              <a:buFont typeface="Arial" panose="020B0604020202020204" pitchFamily="34" charset="0"/>
              <a:buChar char="•"/>
            </a:pPr>
            <a:r>
              <a:rPr lang="en-GB" sz="2000" dirty="0"/>
              <a:t>New Parish Noticeboards installed on </a:t>
            </a:r>
            <a:r>
              <a:rPr lang="en-GB" sz="2000" dirty="0" err="1"/>
              <a:t>Roylands</a:t>
            </a:r>
            <a:r>
              <a:rPr lang="en-GB" sz="2000" dirty="0"/>
              <a:t> and Harborne Manor estates</a:t>
            </a:r>
          </a:p>
          <a:p>
            <a:pPr marL="342900" indent="-342900">
              <a:buFont typeface="Arial" panose="020B0604020202020204" pitchFamily="34" charset="0"/>
              <a:buChar char="•"/>
            </a:pPr>
            <a:r>
              <a:rPr lang="en-GB" sz="2000" dirty="0"/>
              <a:t>Stoke Mandeville Neighbourhood Plan submitted to Buckinghamshire Council</a:t>
            </a:r>
          </a:p>
          <a:p>
            <a:pPr marL="342900" indent="-342900">
              <a:buFont typeface="Arial" panose="020B0604020202020204" pitchFamily="34" charset="0"/>
              <a:buChar char="•"/>
            </a:pPr>
            <a:r>
              <a:rPr lang="en-GB" sz="2000" dirty="0"/>
              <a:t>Jamie Hudson co-opted to the Parish Council</a:t>
            </a:r>
          </a:p>
          <a:p>
            <a:endParaRPr lang="en-GB" sz="2000"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7B4EA0DD-CFEB-A3FB-7F1E-B1A85472C8B4}"/>
              </a:ext>
            </a:extLst>
          </p:cNvPr>
          <p:cNvPicPr>
            <a:picLocks noChangeAspect="1"/>
          </p:cNvPicPr>
          <p:nvPr/>
        </p:nvPicPr>
        <p:blipFill>
          <a:blip r:embed="rId2"/>
          <a:stretch>
            <a:fillRect/>
          </a:stretch>
        </p:blipFill>
        <p:spPr>
          <a:xfrm>
            <a:off x="7769006" y="2376173"/>
            <a:ext cx="3665613" cy="4379379"/>
          </a:xfrm>
          <a:prstGeom prst="rect">
            <a:avLst/>
          </a:prstGeom>
        </p:spPr>
      </p:pic>
      <p:pic>
        <p:nvPicPr>
          <p:cNvPr id="8" name="Picture 7">
            <a:extLst>
              <a:ext uri="{FF2B5EF4-FFF2-40B4-BE49-F238E27FC236}">
                <a16:creationId xmlns:a16="http://schemas.microsoft.com/office/drawing/2014/main" id="{B57D493C-DF7B-5878-7467-93E3295C0980}"/>
              </a:ext>
            </a:extLst>
          </p:cNvPr>
          <p:cNvPicPr>
            <a:picLocks noChangeAspect="1"/>
          </p:cNvPicPr>
          <p:nvPr/>
        </p:nvPicPr>
        <p:blipFill>
          <a:blip r:embed="rId3"/>
          <a:stretch>
            <a:fillRect/>
          </a:stretch>
        </p:blipFill>
        <p:spPr>
          <a:xfrm>
            <a:off x="4837416" y="2376173"/>
            <a:ext cx="2623849" cy="4167290"/>
          </a:xfrm>
          <a:prstGeom prst="rect">
            <a:avLst/>
          </a:prstGeom>
        </p:spPr>
      </p:pic>
      <p:pic>
        <p:nvPicPr>
          <p:cNvPr id="10" name="Picture 9">
            <a:extLst>
              <a:ext uri="{FF2B5EF4-FFF2-40B4-BE49-F238E27FC236}">
                <a16:creationId xmlns:a16="http://schemas.microsoft.com/office/drawing/2014/main" id="{6A965D19-FBF8-EEC1-1B4A-BFB41050A74C}"/>
              </a:ext>
            </a:extLst>
          </p:cNvPr>
          <p:cNvPicPr>
            <a:picLocks noChangeAspect="1"/>
          </p:cNvPicPr>
          <p:nvPr/>
        </p:nvPicPr>
        <p:blipFill>
          <a:blip r:embed="rId4"/>
          <a:stretch>
            <a:fillRect/>
          </a:stretch>
        </p:blipFill>
        <p:spPr>
          <a:xfrm>
            <a:off x="1039812" y="2415625"/>
            <a:ext cx="3405793" cy="4088389"/>
          </a:xfrm>
          <a:prstGeom prst="rect">
            <a:avLst/>
          </a:prstGeom>
        </p:spPr>
      </p:pic>
    </p:spTree>
    <p:extLst>
      <p:ext uri="{BB962C8B-B14F-4D97-AF65-F5344CB8AC3E}">
        <p14:creationId xmlns:p14="http://schemas.microsoft.com/office/powerpoint/2010/main" val="3995731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028750F4C69B48B6506DF26D1C07F5" ma:contentTypeVersion="5" ma:contentTypeDescription="Create a new document." ma:contentTypeScope="" ma:versionID="f029f45fe0e687870897cf821b38af73">
  <xsd:schema xmlns:xsd="http://www.w3.org/2001/XMLSchema" xmlns:xs="http://www.w3.org/2001/XMLSchema" xmlns:p="http://schemas.microsoft.com/office/2006/metadata/properties" xmlns:ns3="e774ab54-1789-4926-b9a4-e5b595b99800" targetNamespace="http://schemas.microsoft.com/office/2006/metadata/properties" ma:root="true" ma:fieldsID="071a2866ebc82af533ae119deb1cbac9" ns3:_="">
    <xsd:import namespace="e774ab54-1789-4926-b9a4-e5b595b9980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4ab54-1789-4926-b9a4-e5b595b99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59DB3A-8C4A-4098-BE41-A16CC6040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74ab54-1789-4926-b9a4-e5b595b998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BCDDA9-D792-42F1-BE1D-19BF166B7592}">
  <ds:schemaRefs>
    <ds:schemaRef ds:uri="http://schemas.microsoft.com/sharepoint/v3/contenttype/forms"/>
  </ds:schemaRefs>
</ds:datastoreItem>
</file>

<file path=customXml/itemProps3.xml><?xml version="1.0" encoding="utf-8"?>
<ds:datastoreItem xmlns:ds="http://schemas.openxmlformats.org/officeDocument/2006/customXml" ds:itemID="{205CF61A-C611-45C4-8597-CC6E03B3821F}">
  <ds:schemaRefs>
    <ds:schemaRef ds:uri="http://schemas.microsoft.com/office/2006/documentManagement/types"/>
    <ds:schemaRef ds:uri="e774ab54-1789-4926-b9a4-e5b595b99800"/>
    <ds:schemaRef ds:uri="http://schemas.microsoft.com/office/infopath/2007/PartnerControls"/>
    <ds:schemaRef ds:uri="http://www.w3.org/XML/1998/namespace"/>
    <ds:schemaRef ds:uri="http://schemas.openxmlformats.org/package/2006/metadata/core-properties"/>
    <ds:schemaRef ds:uri="http://purl.org/dc/elements/1.1/"/>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1555</TotalTime>
  <Words>725</Words>
  <Application>Microsoft Office PowerPoint</Application>
  <PresentationFormat>Widescreen</PresentationFormat>
  <Paragraphs>96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Wingdings</vt:lpstr>
      <vt:lpstr>Office Theme</vt:lpstr>
      <vt:lpstr>Summary of Last Year and Development Plan for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Assistant Clerk</dc:creator>
  <cp:lastModifiedBy>Kirsty Shanahan</cp:lastModifiedBy>
  <cp:revision>3</cp:revision>
  <dcterms:created xsi:type="dcterms:W3CDTF">2024-03-27T12:44:50Z</dcterms:created>
  <dcterms:modified xsi:type="dcterms:W3CDTF">2024-04-14T20:18:50Z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0x010100CA028750F4C69B48B6506DF26D1C07F5</vt:lpwstr>
  </property>
</Properties>
</file>